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0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94" r:id="rId28"/>
    <p:sldId id="284" r:id="rId29"/>
    <p:sldId id="285" r:id="rId30"/>
    <p:sldId id="286" r:id="rId31"/>
    <p:sldId id="293" r:id="rId32"/>
    <p:sldId id="287" r:id="rId33"/>
    <p:sldId id="288" r:id="rId34"/>
    <p:sldId id="289" r:id="rId35"/>
    <p:sldId id="290" r:id="rId36"/>
    <p:sldId id="291" r:id="rId37"/>
    <p:sldId id="295" r:id="rId38"/>
    <p:sldId id="292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8" userDrawn="1">
          <p15:clr>
            <a:srgbClr val="A4A3A4"/>
          </p15:clr>
        </p15:guide>
        <p15:guide id="2" pos="10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22" y="67"/>
      </p:cViewPr>
      <p:guideLst>
        <p:guide orient="horz" pos="4088"/>
        <p:guide pos="10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FFC57D-630B-4AD6-A3A5-FF138AD77CF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16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196975"/>
            <a:ext cx="5384800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196975"/>
            <a:ext cx="5384800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D4C20C-E9BE-401E-9EC6-3BF6757B6C2A}" type="slidenum">
              <a:rPr lang="de-AT"/>
              <a:pPr/>
              <a:t>‹Nr.›</a:t>
            </a:fld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2018/19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5977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68338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609600" y="1196975"/>
            <a:ext cx="5384800" cy="4895850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6197600" y="1196976"/>
            <a:ext cx="5384800" cy="23717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6197600" y="3721101"/>
            <a:ext cx="5384800" cy="23717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2F7561F4-CC62-4675-8B18-F5E8510CF121}" type="slidenum">
              <a:rPr lang="de-AT"/>
              <a:pPr/>
              <a:t>‹Nr.›</a:t>
            </a:fld>
            <a:endParaRPr lang="de-AT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2018/19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830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>
            <a:lvl1pPr>
              <a:defRPr sz="1800" baseline="0"/>
            </a:lvl1pPr>
            <a:lvl2pPr>
              <a:defRPr sz="1600" baseline="0"/>
            </a:lvl2pPr>
            <a:lvl3pPr>
              <a:defRPr sz="1400" baseline="0"/>
            </a:lvl3pPr>
            <a:lvl4pPr>
              <a:defRPr sz="1200" i="1"/>
            </a:lvl4pPr>
            <a:lvl5pPr>
              <a:defRPr sz="12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7E3867-0551-4375-9173-264EFCDC408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571042" cy="369332"/>
          </a:xfrm>
          <a:solidFill>
            <a:srgbClr val="EB2E0F">
              <a:alpha val="92000"/>
            </a:srgbClr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marL="0" indent="0">
              <a:buNone/>
              <a:defRPr lang="de-DE" sz="1800" kern="1200" dirty="0" smtClean="0">
                <a:solidFill>
                  <a:schemeClr val="bg1"/>
                </a:solidFill>
                <a:latin typeface="Verdana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7968" y="913144"/>
            <a:ext cx="5641843" cy="64807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8500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278053"/>
            <a:ext cx="10972800" cy="4848111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200" baseline="0"/>
            </a:lvl3pPr>
            <a:lvl4pPr>
              <a:defRPr sz="1100" i="1"/>
            </a:lvl4pPr>
            <a:lvl5pPr>
              <a:defRPr sz="11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7E3867-0551-4375-9173-264EFCDC408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609601" y="908720"/>
            <a:ext cx="3571042" cy="369332"/>
          </a:xfrm>
          <a:solidFill>
            <a:srgbClr val="EB2E0F">
              <a:alpha val="92000"/>
            </a:srgbClr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marL="0" indent="0">
              <a:buNone/>
              <a:defRPr lang="de-DE" sz="1800" kern="1200" dirty="0" smtClean="0">
                <a:solidFill>
                  <a:schemeClr val="bg1"/>
                </a:solidFill>
                <a:latin typeface="Verdana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Textmasterformat bearbeiten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07968" y="913144"/>
            <a:ext cx="5641843" cy="64807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25418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124745"/>
            <a:ext cx="10972800" cy="5001419"/>
          </a:xfrm>
        </p:spPr>
        <p:txBody>
          <a:bodyPr/>
          <a:lstStyle>
            <a:lvl1pPr>
              <a:defRPr sz="1800" baseline="0"/>
            </a:lvl1pPr>
            <a:lvl2pPr>
              <a:defRPr sz="1600" baseline="0"/>
            </a:lvl2pPr>
            <a:lvl3pPr>
              <a:defRPr sz="1400" baseline="0"/>
            </a:lvl3pPr>
            <a:lvl4pPr>
              <a:defRPr sz="1200" i="1"/>
            </a:lvl4pPr>
            <a:lvl5pPr>
              <a:defRPr sz="12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2018/19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7E3867-0551-4375-9173-264EFCDC408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35627" y="861666"/>
            <a:ext cx="7899400" cy="263078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465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A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124745"/>
            <a:ext cx="10972800" cy="5001419"/>
          </a:xfrm>
        </p:spPr>
        <p:txBody>
          <a:bodyPr/>
          <a:lstStyle>
            <a:lvl1pPr marL="0" indent="0">
              <a:buNone/>
              <a:defRPr sz="1400" baseline="0"/>
            </a:lvl1pPr>
            <a:lvl2pPr marL="457200" indent="0">
              <a:buNone/>
              <a:defRPr sz="1400" i="1" baseline="0"/>
            </a:lvl2pPr>
            <a:lvl3pPr marL="914400" indent="0">
              <a:buNone/>
              <a:defRPr sz="1200" baseline="0"/>
            </a:lvl3pPr>
            <a:lvl4pPr marL="1371600" indent="0">
              <a:buNone/>
              <a:defRPr sz="1200" i="1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2018/19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7E3867-0551-4375-9173-264EFCDC408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3352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2018/19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5D5C4C-6222-4F04-BD9F-C3AE4FA460B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87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6D00442-678A-4C61-AA47-48F936157939}" type="slidenum">
              <a:rPr lang="de-AT"/>
              <a:pPr/>
              <a:t>‹Nr.›</a:t>
            </a:fld>
            <a:endParaRPr lang="de-AT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2018/19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82130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548681"/>
            <a:ext cx="10972800" cy="5544145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6D00442-678A-4C61-AA47-48F936157939}" type="slidenum">
              <a:rPr lang="de-AT"/>
              <a:pPr/>
              <a:t>‹Nr.›</a:t>
            </a:fld>
            <a:endParaRPr lang="de-AT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2018/19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91879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68338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609600" y="1196975"/>
            <a:ext cx="5384800" cy="4895850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196975"/>
            <a:ext cx="5384800" cy="4895850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5037F076-9148-4641-80C7-F269727CA578}" type="slidenum">
              <a:rPr lang="de-AT"/>
              <a:pPr/>
              <a:t>‹Nr.›</a:t>
            </a:fld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2018/19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193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52737"/>
            <a:ext cx="10972800" cy="507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FC822821-80B7-4A6F-B941-1B7AA76291F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670457" y="208306"/>
            <a:ext cx="2624929" cy="639763"/>
          </a:xfrm>
          <a:prstGeom prst="rect">
            <a:avLst/>
          </a:prstGeom>
          <a:solidFill>
            <a:schemeClr val="bg1"/>
          </a:solidFill>
          <a:ln w="1270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e-DE" sz="1800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295386" y="208304"/>
            <a:ext cx="5872956" cy="639763"/>
          </a:xfrm>
          <a:prstGeom prst="rect">
            <a:avLst/>
          </a:prstGeom>
          <a:solidFill>
            <a:schemeClr val="bg1"/>
          </a:solidFill>
          <a:ln w="12700">
            <a:solidFill>
              <a:srgbClr val="80808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de-DE" sz="1600" b="1" dirty="0" err="1">
                <a:cs typeface="Arial" charset="0"/>
              </a:rPr>
              <a:t>HTBLuVA</a:t>
            </a:r>
            <a:r>
              <a:rPr lang="de-DE" sz="1600" b="1" dirty="0">
                <a:cs typeface="Arial" charset="0"/>
              </a:rPr>
              <a:t> Wiener Neustadt</a:t>
            </a:r>
          </a:p>
          <a:p>
            <a:pPr algn="ctr">
              <a:defRPr/>
            </a:pPr>
            <a:r>
              <a:rPr lang="de-DE" sz="1200" b="1" dirty="0">
                <a:cs typeface="Arial" charset="0"/>
              </a:rPr>
              <a:t>Prof. Ing. Armin Fischer, M.Sc.</a:t>
            </a:r>
          </a:p>
        </p:txBody>
      </p:sp>
      <p:sp>
        <p:nvSpPr>
          <p:cNvPr id="1033" name="Text Box 9"/>
          <p:cNvSpPr txBox="1">
            <a:spLocks noChangeArrowheads="1"/>
          </p:cNvSpPr>
          <p:nvPr userDrawn="1"/>
        </p:nvSpPr>
        <p:spPr bwMode="auto">
          <a:xfrm>
            <a:off x="9168000" y="208305"/>
            <a:ext cx="2463800" cy="639763"/>
          </a:xfrm>
          <a:prstGeom prst="rect">
            <a:avLst/>
          </a:prstGeom>
          <a:solidFill>
            <a:srgbClr val="EB2E0F">
              <a:alpha val="92000"/>
            </a:srgbClr>
          </a:solidFill>
          <a:ln w="12700">
            <a:solidFill>
              <a:srgbClr val="808080"/>
            </a:solidFill>
            <a:miter lim="800000"/>
            <a:headEnd/>
            <a:tailEnd/>
          </a:ln>
        </p:spPr>
        <p:txBody>
          <a:bodyPr lIns="0" tIns="36000" rIns="0" bIns="0"/>
          <a:lstStyle/>
          <a:p>
            <a:pPr marL="342900" indent="-342900" algn="ctr">
              <a:lnSpc>
                <a:spcPct val="150000"/>
              </a:lnSpc>
              <a:defRPr/>
            </a:pPr>
            <a:r>
              <a:rPr lang="de-DE" sz="1000" baseline="0" dirty="0">
                <a:solidFill>
                  <a:schemeClr val="accent1">
                    <a:lumMod val="40000"/>
                    <a:lumOff val="60000"/>
                  </a:schemeClr>
                </a:solidFill>
                <a:cs typeface="Arial" charset="0"/>
              </a:rPr>
              <a:t>IOT Schulung Teil 2</a:t>
            </a:r>
          </a:p>
          <a:p>
            <a:pPr marL="342900" indent="-342900" algn="ctr">
              <a:defRPr/>
            </a:pPr>
            <a:r>
              <a:rPr lang="de-DE" sz="1000" dirty="0">
                <a:solidFill>
                  <a:schemeClr val="bg1"/>
                </a:solidFill>
                <a:cs typeface="Arial" charset="0"/>
              </a:rPr>
              <a:t>Arduino - </a:t>
            </a:r>
            <a:r>
              <a:rPr lang="de-DE" sz="1000" dirty="0" err="1">
                <a:solidFill>
                  <a:schemeClr val="bg1"/>
                </a:solidFill>
                <a:cs typeface="Arial" charset="0"/>
              </a:rPr>
              <a:t>Thingworx</a:t>
            </a:r>
            <a:endParaRPr lang="de-DE" sz="10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192515" name="Picture 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3" y="263072"/>
            <a:ext cx="2575983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4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Iytl2_7vRS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howtomechatronics.com/tutorials/arduino/ultrasonic-sensor-hc-sr04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owtomechatronics.com/tutorials/arduino/ultrasonic-sensor-hc-sr04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owtomechatronics.com/tutorials/arduino/ultrasonic-sensor-hc-sr04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owtomechatronics.com/tutorials/arduino/ultrasonic-sensor-hc-sr04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de.wikipedia.org/wiki/HTTP-Statuscod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tore.arduino.cc/mkr-wifi-101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ikrocontroller.net/attachment/218122/HC-SR04_ultraschallmodul_beschreibung_3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handsontec.com/dataspecs/module/Rotary%20Encoder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B68682-CC41-44E5-9EA0-57FD1613E0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IOT Schulung</a:t>
            </a:r>
            <a:br>
              <a:rPr lang="de-AT" dirty="0"/>
            </a:br>
            <a:r>
              <a:rPr lang="de-AT" dirty="0"/>
              <a:t>Arduino</a:t>
            </a:r>
            <a:br>
              <a:rPr lang="de-AT" dirty="0"/>
            </a:br>
            <a:r>
              <a:rPr lang="de-AT" dirty="0"/>
              <a:t>2. Teil</a:t>
            </a:r>
            <a:br>
              <a:rPr lang="de-AT" dirty="0"/>
            </a:b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64278D-EE94-4E4B-9490-9D0294612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2019/20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CD8CBB-E240-40EB-883B-FE693EEB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FFC57D-630B-4AD6-A3A5-FF138AD77CFB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327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23B1537-193D-4BB3-BF54-A0C5CC26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Erstellung einer GUI (</a:t>
            </a:r>
            <a:r>
              <a:rPr lang="de-AT" dirty="0" err="1"/>
              <a:t>Graphical</a:t>
            </a:r>
            <a:r>
              <a:rPr lang="de-AT" dirty="0"/>
              <a:t> User Interface) für das Handling von </a:t>
            </a:r>
            <a:r>
              <a:rPr lang="de-AT" dirty="0" err="1"/>
              <a:t>Thingworx</a:t>
            </a:r>
            <a:endParaRPr lang="de-AT" dirty="0"/>
          </a:p>
          <a:p>
            <a:endParaRPr lang="de-AT" dirty="0"/>
          </a:p>
          <a:p>
            <a:r>
              <a:rPr lang="de-AT" dirty="0"/>
              <a:t>Verbindung mittels Laptop/PC/Handy mit Arduino MKR Wifi 1010</a:t>
            </a:r>
          </a:p>
          <a:p>
            <a:endParaRPr lang="de-AT" dirty="0"/>
          </a:p>
          <a:p>
            <a:r>
              <a:rPr lang="de-AT" dirty="0"/>
              <a:t>Einstellungen des Servers, Things, Passwörter, usw. per Drop Down Menü</a:t>
            </a:r>
          </a:p>
          <a:p>
            <a:endParaRPr lang="de-AT" dirty="0"/>
          </a:p>
          <a:p>
            <a:r>
              <a:rPr lang="de-AT" dirty="0"/>
              <a:t>Ebenfalls werden oft verwendete Sensoren im Bereich Maschinenbau eingebunden</a:t>
            </a:r>
          </a:p>
          <a:p>
            <a:endParaRPr lang="de-AT" dirty="0"/>
          </a:p>
          <a:p>
            <a:r>
              <a:rPr lang="de-AT" dirty="0"/>
              <a:t>Idee dahinter: Schnelles schicken der Daten von oft verwendeten Sensoren im Bereich Maschinenbau ohne Erstellung eines Codes (ohne Programmierkenntnisse) an die </a:t>
            </a:r>
            <a:r>
              <a:rPr lang="de-AT" dirty="0" err="1"/>
              <a:t>Thingworx</a:t>
            </a:r>
            <a:r>
              <a:rPr lang="de-AT" dirty="0"/>
              <a:t> Cloud.</a:t>
            </a:r>
          </a:p>
          <a:p>
            <a:endParaRPr lang="de-AT" dirty="0"/>
          </a:p>
          <a:p>
            <a:r>
              <a:rPr lang="de-AT" dirty="0"/>
              <a:t>IN ENTWICKLUNG!!! von Martin Schubert und Armin Fischer (HTL Wiener Neustadt, Abteilung Automatisierungstechnik) </a:t>
            </a:r>
            <a:r>
              <a:rPr lang="de-AT" dirty="0">
                <a:sym typeface="Wingdings" panose="05000000000000000000" pitchFamily="2" charset="2"/>
              </a:rPr>
              <a:t> </a:t>
            </a:r>
            <a:r>
              <a:rPr lang="de-AT" u="sng" dirty="0">
                <a:hlinkClick r:id="rId2"/>
              </a:rPr>
              <a:t>https://youtu.be/Iytl2_7vRSE</a:t>
            </a:r>
            <a:endParaRPr lang="de-AT" dirty="0"/>
          </a:p>
          <a:p>
            <a:endParaRPr lang="de-AT" dirty="0"/>
          </a:p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195105" cy="369332"/>
          </a:xfrm>
        </p:spPr>
        <p:txBody>
          <a:bodyPr/>
          <a:lstStyle/>
          <a:p>
            <a:r>
              <a:rPr lang="de-AT" dirty="0"/>
              <a:t>Zukünftige Entwicklungen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ESP32 Webserver</a:t>
            </a:r>
          </a:p>
        </p:txBody>
      </p:sp>
    </p:spTree>
    <p:extLst>
      <p:ext uri="{BB962C8B-B14F-4D97-AF65-F5344CB8AC3E}">
        <p14:creationId xmlns:p14="http://schemas.microsoft.com/office/powerpoint/2010/main" val="213307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4738798" cy="369332"/>
          </a:xfrm>
        </p:spPr>
        <p:txBody>
          <a:bodyPr/>
          <a:lstStyle/>
          <a:p>
            <a:r>
              <a:rPr lang="de-AT" dirty="0"/>
              <a:t>Wiederholung des ersten Seminarteiles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Anschluss DHT11</a:t>
            </a:r>
          </a:p>
        </p:txBody>
      </p:sp>
      <p:pic>
        <p:nvPicPr>
          <p:cNvPr id="10" name="Grafik 9" descr="Ein Bild, das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FE19E613-0AD5-44D0-90A0-7E258A3D924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92" y="2690911"/>
            <a:ext cx="2656285" cy="3541714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627FD547-65BE-48DA-A20B-5E151F10A111}"/>
              </a:ext>
            </a:extLst>
          </p:cNvPr>
          <p:cNvSpPr/>
          <p:nvPr/>
        </p:nvSpPr>
        <p:spPr>
          <a:xfrm>
            <a:off x="2495182" y="4299011"/>
            <a:ext cx="813413" cy="79505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13" name="Grafik 12" descr="Ein Bild, das Fern, Elektronik, Bedienung, Controller enthält.&#10;&#10;Mit sehr hoher Zuverlässigkeit generierte Beschreibung">
            <a:extLst>
              <a:ext uri="{FF2B5EF4-FFF2-40B4-BE49-F238E27FC236}">
                <a16:creationId xmlns:a16="http://schemas.microsoft.com/office/drawing/2014/main" id="{9924E6D7-E0EE-43C2-AEC3-0699F3790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021" y="1461630"/>
            <a:ext cx="2164815" cy="2253567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1A6B4F1A-99C2-4600-BD1E-E22E4BAFE827}"/>
              </a:ext>
            </a:extLst>
          </p:cNvPr>
          <p:cNvSpPr/>
          <p:nvPr/>
        </p:nvSpPr>
        <p:spPr>
          <a:xfrm>
            <a:off x="1430219" y="3344216"/>
            <a:ext cx="914400" cy="914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5E5B578-46BE-4890-BFF8-4AF20E36C745}"/>
              </a:ext>
            </a:extLst>
          </p:cNvPr>
          <p:cNvCxnSpPr>
            <a:cxnSpLocks/>
          </p:cNvCxnSpPr>
          <p:nvPr/>
        </p:nvCxnSpPr>
        <p:spPr>
          <a:xfrm flipH="1">
            <a:off x="4010348" y="2907557"/>
            <a:ext cx="435165" cy="152401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DE0633D-EE07-432F-9C2C-0118CB5DB5D4}"/>
              </a:ext>
            </a:extLst>
          </p:cNvPr>
          <p:cNvCxnSpPr>
            <a:cxnSpLocks/>
          </p:cNvCxnSpPr>
          <p:nvPr/>
        </p:nvCxnSpPr>
        <p:spPr>
          <a:xfrm flipH="1">
            <a:off x="4047072" y="3091174"/>
            <a:ext cx="462708" cy="179943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5D641DB-B1E2-4820-ACA0-CB9493296236}"/>
              </a:ext>
            </a:extLst>
          </p:cNvPr>
          <p:cNvCxnSpPr/>
          <p:nvPr/>
        </p:nvCxnSpPr>
        <p:spPr>
          <a:xfrm flipV="1">
            <a:off x="3085046" y="3373692"/>
            <a:ext cx="1444000" cy="9731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EA2E6C0-AAD7-4585-B232-5422711E9D8C}"/>
              </a:ext>
            </a:extLst>
          </p:cNvPr>
          <p:cNvCxnSpPr>
            <a:cxnSpLocks/>
          </p:cNvCxnSpPr>
          <p:nvPr/>
        </p:nvCxnSpPr>
        <p:spPr>
          <a:xfrm flipH="1">
            <a:off x="1117767" y="3549447"/>
            <a:ext cx="381255" cy="13436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68BED5A-5F7C-4C40-A7AA-0FC4626AE34D}"/>
              </a:ext>
            </a:extLst>
          </p:cNvPr>
          <p:cNvSpPr/>
          <p:nvPr/>
        </p:nvSpPr>
        <p:spPr>
          <a:xfrm>
            <a:off x="7021788" y="2996209"/>
            <a:ext cx="790354" cy="7903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1" name="Textfeld 3">
            <a:extLst>
              <a:ext uri="{FF2B5EF4-FFF2-40B4-BE49-F238E27FC236}">
                <a16:creationId xmlns:a16="http://schemas.microsoft.com/office/drawing/2014/main" id="{61C5F0DC-87F9-4E0A-A423-09986DD16926}"/>
              </a:ext>
            </a:extLst>
          </p:cNvPr>
          <p:cNvSpPr txBox="1"/>
          <p:nvPr/>
        </p:nvSpPr>
        <p:spPr>
          <a:xfrm>
            <a:off x="6928521" y="3108522"/>
            <a:ext cx="914932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/>
              <a:t>DHT11</a:t>
            </a:r>
          </a:p>
        </p:txBody>
      </p:sp>
      <p:pic>
        <p:nvPicPr>
          <p:cNvPr id="22" name="Grafik 21" descr="Ein Bild, das Elektronik enthält.&#10;&#10;Mit hoher Zuverlässigkeit generierte Beschreibung">
            <a:extLst>
              <a:ext uri="{FF2B5EF4-FFF2-40B4-BE49-F238E27FC236}">
                <a16:creationId xmlns:a16="http://schemas.microsoft.com/office/drawing/2014/main" id="{AA77719C-D21C-4493-AD2C-F4BC6A630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240000">
            <a:off x="-220643" y="3258226"/>
            <a:ext cx="1768549" cy="788852"/>
          </a:xfrm>
          <a:prstGeom prst="rect">
            <a:avLst/>
          </a:prstGeom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B5AB2A6-0455-49EA-8449-1523392B8EEE}"/>
              </a:ext>
            </a:extLst>
          </p:cNvPr>
          <p:cNvCxnSpPr/>
          <p:nvPr/>
        </p:nvCxnSpPr>
        <p:spPr>
          <a:xfrm>
            <a:off x="762123" y="4392486"/>
            <a:ext cx="143220" cy="446184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7E4F074-58A6-4CFD-B92D-8D97B97135CF}"/>
              </a:ext>
            </a:extLst>
          </p:cNvPr>
          <p:cNvCxnSpPr>
            <a:cxnSpLocks/>
          </p:cNvCxnSpPr>
          <p:nvPr/>
        </p:nvCxnSpPr>
        <p:spPr>
          <a:xfrm>
            <a:off x="983421" y="4309859"/>
            <a:ext cx="143220" cy="446184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B6C49FB-4F82-4551-94BB-E465F809ABAD}"/>
              </a:ext>
            </a:extLst>
          </p:cNvPr>
          <p:cNvCxnSpPr>
            <a:cxnSpLocks/>
          </p:cNvCxnSpPr>
          <p:nvPr/>
        </p:nvCxnSpPr>
        <p:spPr>
          <a:xfrm>
            <a:off x="873252" y="4347223"/>
            <a:ext cx="143220" cy="446184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10">
            <a:extLst>
              <a:ext uri="{FF2B5EF4-FFF2-40B4-BE49-F238E27FC236}">
                <a16:creationId xmlns:a16="http://schemas.microsoft.com/office/drawing/2014/main" id="{42F13BDE-6B21-45CC-90F8-75431E504C7E}"/>
              </a:ext>
            </a:extLst>
          </p:cNvPr>
          <p:cNvSpPr txBox="1"/>
          <p:nvPr/>
        </p:nvSpPr>
        <p:spPr>
          <a:xfrm>
            <a:off x="6933626" y="3483978"/>
            <a:ext cx="1081531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+ OUT -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6B406D2-6DF3-4FE9-B89B-6EA8D9CE1F4D}"/>
              </a:ext>
            </a:extLst>
          </p:cNvPr>
          <p:cNvSpPr/>
          <p:nvPr/>
        </p:nvSpPr>
        <p:spPr>
          <a:xfrm>
            <a:off x="8306555" y="2683090"/>
            <a:ext cx="1437167" cy="2414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E7AC2C6-8AC1-43BB-89D7-146AFBFC9E5D}"/>
              </a:ext>
            </a:extLst>
          </p:cNvPr>
          <p:cNvSpPr txBox="1"/>
          <p:nvPr/>
        </p:nvSpPr>
        <p:spPr>
          <a:xfrm rot="5400000">
            <a:off x="7523860" y="3942022"/>
            <a:ext cx="192603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GND  (D)3  </a:t>
            </a:r>
            <a:r>
              <a:rPr lang="de-DE" dirty="0">
                <a:latin typeface="TW Cen MT"/>
              </a:rPr>
              <a:t>3.3V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F6F890F-A5F8-4432-BB18-F27F4130D01F}"/>
              </a:ext>
            </a:extLst>
          </p:cNvPr>
          <p:cNvSpPr txBox="1"/>
          <p:nvPr/>
        </p:nvSpPr>
        <p:spPr>
          <a:xfrm rot="-5400000">
            <a:off x="8358134" y="3703100"/>
            <a:ext cx="2409354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Tw Cen MT"/>
              </a:rPr>
              <a:t> NO COM  5V (RELAY1)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56EEB8B-2B40-4A67-8AC3-97914D6783E7}"/>
              </a:ext>
            </a:extLst>
          </p:cNvPr>
          <p:cNvSpPr txBox="1"/>
          <p:nvPr/>
        </p:nvSpPr>
        <p:spPr>
          <a:xfrm>
            <a:off x="8545123" y="2339198"/>
            <a:ext cx="1122400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/>
              <a:t>Arduino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7AF7A18-32B1-441E-9BB5-A978DA8CC172}"/>
              </a:ext>
            </a:extLst>
          </p:cNvPr>
          <p:cNvCxnSpPr>
            <a:cxnSpLocks/>
          </p:cNvCxnSpPr>
          <p:nvPr/>
        </p:nvCxnSpPr>
        <p:spPr>
          <a:xfrm>
            <a:off x="7111393" y="3791662"/>
            <a:ext cx="15756" cy="773594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E24D63E6-6E2A-47F4-986B-8D2E80FE1500}"/>
              </a:ext>
            </a:extLst>
          </p:cNvPr>
          <p:cNvCxnSpPr>
            <a:cxnSpLocks/>
          </p:cNvCxnSpPr>
          <p:nvPr/>
        </p:nvCxnSpPr>
        <p:spPr>
          <a:xfrm>
            <a:off x="7111394" y="4562522"/>
            <a:ext cx="1203058" cy="2734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8FDC0F1-CE89-4FDD-B9F5-4C5D459DBC67}"/>
              </a:ext>
            </a:extLst>
          </p:cNvPr>
          <p:cNvCxnSpPr>
            <a:cxnSpLocks/>
          </p:cNvCxnSpPr>
          <p:nvPr/>
        </p:nvCxnSpPr>
        <p:spPr>
          <a:xfrm>
            <a:off x="7456949" y="3791662"/>
            <a:ext cx="6898" cy="295130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4C4EEE8-1618-4772-92F0-54B0D55062ED}"/>
              </a:ext>
            </a:extLst>
          </p:cNvPr>
          <p:cNvCxnSpPr>
            <a:cxnSpLocks/>
          </p:cNvCxnSpPr>
          <p:nvPr/>
        </p:nvCxnSpPr>
        <p:spPr>
          <a:xfrm>
            <a:off x="7430370" y="4092916"/>
            <a:ext cx="884082" cy="2734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56D82263-9369-4A95-93BC-226B52A2B7D1}"/>
              </a:ext>
            </a:extLst>
          </p:cNvPr>
          <p:cNvCxnSpPr>
            <a:cxnSpLocks/>
          </p:cNvCxnSpPr>
          <p:nvPr/>
        </p:nvCxnSpPr>
        <p:spPr>
          <a:xfrm>
            <a:off x="7767064" y="3791662"/>
            <a:ext cx="6898" cy="206526"/>
          </a:xfrm>
          <a:prstGeom prst="straightConnector1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B964F9CF-E6A9-42D7-AF62-E85BEB6383F8}"/>
              </a:ext>
            </a:extLst>
          </p:cNvPr>
          <p:cNvCxnSpPr>
            <a:cxnSpLocks/>
          </p:cNvCxnSpPr>
          <p:nvPr/>
        </p:nvCxnSpPr>
        <p:spPr>
          <a:xfrm>
            <a:off x="8015159" y="3437242"/>
            <a:ext cx="299292" cy="2734"/>
          </a:xfrm>
          <a:prstGeom prst="straightConnector1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A0B1CC1C-5C12-421A-8471-41201EE0162B}"/>
              </a:ext>
            </a:extLst>
          </p:cNvPr>
          <p:cNvCxnSpPr>
            <a:cxnSpLocks/>
          </p:cNvCxnSpPr>
          <p:nvPr/>
        </p:nvCxnSpPr>
        <p:spPr>
          <a:xfrm>
            <a:off x="8032878" y="3437243"/>
            <a:ext cx="15758" cy="560944"/>
          </a:xfrm>
          <a:prstGeom prst="straightConnector1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4895A6E-2101-4EE7-9773-B37ADF801F5E}"/>
              </a:ext>
            </a:extLst>
          </p:cNvPr>
          <p:cNvCxnSpPr>
            <a:cxnSpLocks/>
          </p:cNvCxnSpPr>
          <p:nvPr/>
        </p:nvCxnSpPr>
        <p:spPr>
          <a:xfrm>
            <a:off x="7749344" y="3977943"/>
            <a:ext cx="317013" cy="2734"/>
          </a:xfrm>
          <a:prstGeom prst="straightConnector1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35BBCC74-2E10-4FE5-8911-B1666C2E7224}"/>
              </a:ext>
            </a:extLst>
          </p:cNvPr>
          <p:cNvCxnSpPr>
            <a:cxnSpLocks/>
          </p:cNvCxnSpPr>
          <p:nvPr/>
        </p:nvCxnSpPr>
        <p:spPr>
          <a:xfrm flipV="1">
            <a:off x="9038905" y="4675529"/>
            <a:ext cx="341387" cy="6672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76DFE6C8-731F-4541-BDA1-3C1C3B68D9DE}"/>
              </a:ext>
            </a:extLst>
          </p:cNvPr>
          <p:cNvCxnSpPr>
            <a:cxnSpLocks/>
          </p:cNvCxnSpPr>
          <p:nvPr/>
        </p:nvCxnSpPr>
        <p:spPr>
          <a:xfrm>
            <a:off x="9032082" y="3427132"/>
            <a:ext cx="9305" cy="1270836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FC615C3-C105-40B6-B7DD-F90D4B376E76}"/>
              </a:ext>
            </a:extLst>
          </p:cNvPr>
          <p:cNvCxnSpPr>
            <a:cxnSpLocks/>
          </p:cNvCxnSpPr>
          <p:nvPr/>
        </p:nvCxnSpPr>
        <p:spPr>
          <a:xfrm>
            <a:off x="8646883" y="3427132"/>
            <a:ext cx="398845" cy="0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1097F2A4-9EDA-47FC-9F92-F078FD163DAE}"/>
              </a:ext>
            </a:extLst>
          </p:cNvPr>
          <p:cNvSpPr txBox="1"/>
          <p:nvPr/>
        </p:nvSpPr>
        <p:spPr bwMode="auto">
          <a:xfrm>
            <a:off x="4661969" y="6203290"/>
            <a:ext cx="37240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000" dirty="0"/>
              <a:t>Quelle: Seminarunterlagen IOT Schulung Teil 1, Armin Fischer</a:t>
            </a:r>
          </a:p>
        </p:txBody>
      </p:sp>
    </p:spTree>
    <p:extLst>
      <p:ext uri="{BB962C8B-B14F-4D97-AF65-F5344CB8AC3E}">
        <p14:creationId xmlns:p14="http://schemas.microsoft.com/office/powerpoint/2010/main" val="3141496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4738798" cy="369332"/>
          </a:xfrm>
        </p:spPr>
        <p:txBody>
          <a:bodyPr/>
          <a:lstStyle/>
          <a:p>
            <a:r>
              <a:rPr lang="de-AT" dirty="0"/>
              <a:t>Wiederholung des ersten Seminarteiles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Anschluss Ventilator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6B406D2-6DF3-4FE9-B89B-6EA8D9CE1F4D}"/>
              </a:ext>
            </a:extLst>
          </p:cNvPr>
          <p:cNvSpPr/>
          <p:nvPr/>
        </p:nvSpPr>
        <p:spPr>
          <a:xfrm>
            <a:off x="8012310" y="2683090"/>
            <a:ext cx="1437167" cy="2414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E7AC2C6-8AC1-43BB-89D7-146AFBFC9E5D}"/>
              </a:ext>
            </a:extLst>
          </p:cNvPr>
          <p:cNvSpPr txBox="1"/>
          <p:nvPr/>
        </p:nvSpPr>
        <p:spPr>
          <a:xfrm rot="5400000">
            <a:off x="7229615" y="3942022"/>
            <a:ext cx="192603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GND  (D)3  </a:t>
            </a:r>
            <a:r>
              <a:rPr lang="de-DE" dirty="0">
                <a:latin typeface="TW Cen MT"/>
              </a:rPr>
              <a:t>3.3V</a:t>
            </a:r>
            <a:endParaRPr lang="de-DE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6A9E65A-3AE4-4B3F-99B1-3CDB3060937D}"/>
              </a:ext>
            </a:extLst>
          </p:cNvPr>
          <p:cNvSpPr/>
          <p:nvPr/>
        </p:nvSpPr>
        <p:spPr>
          <a:xfrm>
            <a:off x="9766682" y="2402558"/>
            <a:ext cx="781494" cy="7903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B27A6F2-693E-4AB4-91BB-B2EF4E58D9FE}"/>
              </a:ext>
            </a:extLst>
          </p:cNvPr>
          <p:cNvSpPr txBox="1"/>
          <p:nvPr/>
        </p:nvSpPr>
        <p:spPr>
          <a:xfrm>
            <a:off x="9739436" y="2375313"/>
            <a:ext cx="1174898" cy="307777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400" dirty="0"/>
              <a:t>Ventilator</a:t>
            </a:r>
            <a:endParaRPr lang="de-DE" sz="1400" dirty="0" err="1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0CC6A41-8AF7-4164-8970-2575A0FBA5D5}"/>
              </a:ext>
            </a:extLst>
          </p:cNvPr>
          <p:cNvSpPr txBox="1"/>
          <p:nvPr/>
        </p:nvSpPr>
        <p:spPr>
          <a:xfrm>
            <a:off x="9678520" y="2890327"/>
            <a:ext cx="962247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+        -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F6F890F-A5F8-4432-BB18-F27F4130D01F}"/>
              </a:ext>
            </a:extLst>
          </p:cNvPr>
          <p:cNvSpPr txBox="1"/>
          <p:nvPr/>
        </p:nvSpPr>
        <p:spPr>
          <a:xfrm rot="-5400000">
            <a:off x="8063889" y="3703100"/>
            <a:ext cx="2409354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Tw Cen MT"/>
              </a:rPr>
              <a:t> NO COM  5V (RELAY1)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56EEB8B-2B40-4A67-8AC3-97914D6783E7}"/>
              </a:ext>
            </a:extLst>
          </p:cNvPr>
          <p:cNvSpPr txBox="1"/>
          <p:nvPr/>
        </p:nvSpPr>
        <p:spPr>
          <a:xfrm>
            <a:off x="8250878" y="2339198"/>
            <a:ext cx="1122400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/>
              <a:t>Arduino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8732621-4EF0-4B68-8D4C-ADB2D0601541}"/>
              </a:ext>
            </a:extLst>
          </p:cNvPr>
          <p:cNvCxnSpPr>
            <a:cxnSpLocks/>
          </p:cNvCxnSpPr>
          <p:nvPr/>
        </p:nvCxnSpPr>
        <p:spPr>
          <a:xfrm>
            <a:off x="9874009" y="3198011"/>
            <a:ext cx="0" cy="513992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5FF7A435-89BE-4442-B746-939BC7E58341}"/>
              </a:ext>
            </a:extLst>
          </p:cNvPr>
          <p:cNvCxnSpPr>
            <a:cxnSpLocks/>
          </p:cNvCxnSpPr>
          <p:nvPr/>
        </p:nvCxnSpPr>
        <p:spPr>
          <a:xfrm>
            <a:off x="9439847" y="3712003"/>
            <a:ext cx="467640" cy="2734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2F14B57-8E26-4CDE-A58B-EC14479B11BE}"/>
              </a:ext>
            </a:extLst>
          </p:cNvPr>
          <p:cNvCxnSpPr>
            <a:cxnSpLocks/>
          </p:cNvCxnSpPr>
          <p:nvPr/>
        </p:nvCxnSpPr>
        <p:spPr>
          <a:xfrm>
            <a:off x="10485381" y="3198011"/>
            <a:ext cx="9305" cy="976813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20F0D9-5F27-4F2F-9353-CF5A4A994A60}"/>
              </a:ext>
            </a:extLst>
          </p:cNvPr>
          <p:cNvCxnSpPr>
            <a:cxnSpLocks/>
          </p:cNvCxnSpPr>
          <p:nvPr/>
        </p:nvCxnSpPr>
        <p:spPr>
          <a:xfrm>
            <a:off x="9449477" y="4174824"/>
            <a:ext cx="1070151" cy="2734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35BBCC74-2E10-4FE5-8911-B1666C2E7224}"/>
              </a:ext>
            </a:extLst>
          </p:cNvPr>
          <p:cNvCxnSpPr>
            <a:cxnSpLocks/>
          </p:cNvCxnSpPr>
          <p:nvPr/>
        </p:nvCxnSpPr>
        <p:spPr>
          <a:xfrm flipV="1">
            <a:off x="8744660" y="4675529"/>
            <a:ext cx="341387" cy="6672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76DFE6C8-731F-4541-BDA1-3C1C3B68D9DE}"/>
              </a:ext>
            </a:extLst>
          </p:cNvPr>
          <p:cNvCxnSpPr>
            <a:cxnSpLocks/>
          </p:cNvCxnSpPr>
          <p:nvPr/>
        </p:nvCxnSpPr>
        <p:spPr>
          <a:xfrm>
            <a:off x="8737837" y="3427132"/>
            <a:ext cx="9305" cy="1270836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FC615C3-C105-40B6-B7DD-F90D4B376E76}"/>
              </a:ext>
            </a:extLst>
          </p:cNvPr>
          <p:cNvCxnSpPr>
            <a:cxnSpLocks/>
          </p:cNvCxnSpPr>
          <p:nvPr/>
        </p:nvCxnSpPr>
        <p:spPr>
          <a:xfrm>
            <a:off x="8352638" y="3427132"/>
            <a:ext cx="398845" cy="0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fik 49">
            <a:extLst>
              <a:ext uri="{FF2B5EF4-FFF2-40B4-BE49-F238E27FC236}">
                <a16:creationId xmlns:a16="http://schemas.microsoft.com/office/drawing/2014/main" id="{1CFE7664-5D0D-4FAB-887F-9EB21D99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410" y="2455737"/>
            <a:ext cx="3350042" cy="2512532"/>
          </a:xfrm>
          <a:prstGeom prst="rect">
            <a:avLst/>
          </a:prstGeom>
        </p:spPr>
      </p:pic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F146A3AD-7601-46F4-B385-2118FC947181}"/>
              </a:ext>
            </a:extLst>
          </p:cNvPr>
          <p:cNvCxnSpPr>
            <a:cxnSpLocks/>
          </p:cNvCxnSpPr>
          <p:nvPr/>
        </p:nvCxnSpPr>
        <p:spPr>
          <a:xfrm>
            <a:off x="4037725" y="4262306"/>
            <a:ext cx="0" cy="728800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5965EB93-000C-43EF-AF01-D0AA1FB2CE09}"/>
              </a:ext>
            </a:extLst>
          </p:cNvPr>
          <p:cNvCxnSpPr>
            <a:cxnSpLocks/>
          </p:cNvCxnSpPr>
          <p:nvPr/>
        </p:nvCxnSpPr>
        <p:spPr>
          <a:xfrm>
            <a:off x="3546337" y="2308659"/>
            <a:ext cx="100896" cy="577876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367D1E1-DADF-4DC2-861E-053FB3DBDE59}"/>
              </a:ext>
            </a:extLst>
          </p:cNvPr>
          <p:cNvCxnSpPr>
            <a:cxnSpLocks/>
          </p:cNvCxnSpPr>
          <p:nvPr/>
        </p:nvCxnSpPr>
        <p:spPr>
          <a:xfrm flipH="1">
            <a:off x="3769196" y="4226672"/>
            <a:ext cx="66935" cy="728800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7CC00905-5D2F-466B-BD59-CD2B752E1B5C}"/>
              </a:ext>
            </a:extLst>
          </p:cNvPr>
          <p:cNvCxnSpPr>
            <a:cxnSpLocks/>
          </p:cNvCxnSpPr>
          <p:nvPr/>
        </p:nvCxnSpPr>
        <p:spPr>
          <a:xfrm>
            <a:off x="2684347" y="4935465"/>
            <a:ext cx="1070151" cy="2734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0AFA7B79-B494-467E-A089-1495E0E40597}"/>
              </a:ext>
            </a:extLst>
          </p:cNvPr>
          <p:cNvCxnSpPr>
            <a:cxnSpLocks/>
          </p:cNvCxnSpPr>
          <p:nvPr/>
        </p:nvCxnSpPr>
        <p:spPr>
          <a:xfrm>
            <a:off x="2669649" y="2457214"/>
            <a:ext cx="24003" cy="2496430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F5B7EB26-3AA6-4F52-96C5-D7C60323551B}"/>
              </a:ext>
            </a:extLst>
          </p:cNvPr>
          <p:cNvCxnSpPr>
            <a:cxnSpLocks/>
          </p:cNvCxnSpPr>
          <p:nvPr/>
        </p:nvCxnSpPr>
        <p:spPr>
          <a:xfrm flipV="1">
            <a:off x="2684347" y="2464906"/>
            <a:ext cx="464241" cy="4011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33E737E2-7E98-4ED7-A455-FE23EFEE2E38}"/>
              </a:ext>
            </a:extLst>
          </p:cNvPr>
          <p:cNvCxnSpPr>
            <a:cxnSpLocks/>
          </p:cNvCxnSpPr>
          <p:nvPr/>
        </p:nvCxnSpPr>
        <p:spPr>
          <a:xfrm>
            <a:off x="3119780" y="2464906"/>
            <a:ext cx="178454" cy="478470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B175319E-99EB-4FFA-9BF7-99103E782792}"/>
              </a:ext>
            </a:extLst>
          </p:cNvPr>
          <p:cNvSpPr txBox="1"/>
          <p:nvPr/>
        </p:nvSpPr>
        <p:spPr bwMode="auto">
          <a:xfrm>
            <a:off x="4628542" y="6002160"/>
            <a:ext cx="37240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000" dirty="0"/>
              <a:t>Quelle: Seminarunterlagen IOT Schulung Teil 1, Armin Fischer</a:t>
            </a:r>
          </a:p>
        </p:txBody>
      </p:sp>
    </p:spTree>
    <p:extLst>
      <p:ext uri="{BB962C8B-B14F-4D97-AF65-F5344CB8AC3E}">
        <p14:creationId xmlns:p14="http://schemas.microsoft.com/office/powerpoint/2010/main" val="2869000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4738798" cy="369332"/>
          </a:xfrm>
        </p:spPr>
        <p:txBody>
          <a:bodyPr/>
          <a:lstStyle/>
          <a:p>
            <a:r>
              <a:rPr lang="de-AT" dirty="0"/>
              <a:t>Wiederholung des ersten Seminarteiles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Datenübertragung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FDB64B9-4FF6-4C99-A96F-FD2A4DE91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32" y="1421847"/>
            <a:ext cx="9186242" cy="5153408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35807D22-F9B6-424E-8E70-9536D328C66A}"/>
              </a:ext>
            </a:extLst>
          </p:cNvPr>
          <p:cNvSpPr txBox="1"/>
          <p:nvPr/>
        </p:nvSpPr>
        <p:spPr bwMode="auto">
          <a:xfrm>
            <a:off x="4233952" y="6539505"/>
            <a:ext cx="37240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000" dirty="0"/>
              <a:t>Quelle: Seminarunterlagen IOT Schulung Teil 1, Armin Fischer</a:t>
            </a:r>
          </a:p>
        </p:txBody>
      </p:sp>
    </p:spTree>
    <p:extLst>
      <p:ext uri="{BB962C8B-B14F-4D97-AF65-F5344CB8AC3E}">
        <p14:creationId xmlns:p14="http://schemas.microsoft.com/office/powerpoint/2010/main" val="1499250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4738798" cy="369332"/>
          </a:xfrm>
        </p:spPr>
        <p:txBody>
          <a:bodyPr/>
          <a:lstStyle/>
          <a:p>
            <a:r>
              <a:rPr lang="de-AT" dirty="0"/>
              <a:t>Wiederholung des ersten Seminarteiles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968" y="913144"/>
            <a:ext cx="5641843" cy="648072"/>
          </a:xfrm>
        </p:spPr>
        <p:txBody>
          <a:bodyPr/>
          <a:lstStyle/>
          <a:p>
            <a:r>
              <a:rPr lang="de-AT" dirty="0"/>
              <a:t>HTTP Request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5807D22-F9B6-424E-8E70-9536D328C66A}"/>
              </a:ext>
            </a:extLst>
          </p:cNvPr>
          <p:cNvSpPr txBox="1"/>
          <p:nvPr/>
        </p:nvSpPr>
        <p:spPr bwMode="auto">
          <a:xfrm>
            <a:off x="4233952" y="6539505"/>
            <a:ext cx="37240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000" dirty="0"/>
              <a:t>Quelle: Seminarunterlagen IOT Schulung Teil 1, Armin Fischer</a:t>
            </a:r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6D1C6ED6-CC99-4CF4-B82B-60E72D0E4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68" y="1421846"/>
            <a:ext cx="9010323" cy="506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83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4738798" cy="369332"/>
          </a:xfrm>
        </p:spPr>
        <p:txBody>
          <a:bodyPr/>
          <a:lstStyle/>
          <a:p>
            <a:r>
              <a:rPr lang="de-AT" dirty="0"/>
              <a:t>Wiederholung des ersten Seminarteiles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Konfigurieren der Arbeitsumgebung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5807D22-F9B6-424E-8E70-9536D328C66A}"/>
              </a:ext>
            </a:extLst>
          </p:cNvPr>
          <p:cNvSpPr txBox="1"/>
          <p:nvPr/>
        </p:nvSpPr>
        <p:spPr bwMode="auto">
          <a:xfrm>
            <a:off x="4233952" y="6539505"/>
            <a:ext cx="37240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000" dirty="0"/>
              <a:t>Quelle: Seminarunterlagen IOT Schulung Teil 1, Armin Fischer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522F1C2-29DA-4D30-AECD-C7FF619F2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9" y="1432595"/>
            <a:ext cx="9041802" cy="51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23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4738798" cy="369332"/>
          </a:xfrm>
        </p:spPr>
        <p:txBody>
          <a:bodyPr/>
          <a:lstStyle/>
          <a:p>
            <a:r>
              <a:rPr lang="de-AT" dirty="0"/>
              <a:t>Wiederholung des ersten Seminarteiles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Neue Bibliotheken für Arduino MKR 1010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r>
              <a:rPr lang="de-AT" dirty="0"/>
              <a:t>Der neue Prozessor (jetzt ESP32 vorher SAMD21 Cortex-M0+) bedingt neue Befehle. Darum muss eine neue Library eingebunden werden.</a:t>
            </a:r>
          </a:p>
          <a:p>
            <a:endParaRPr lang="de-AT" dirty="0"/>
          </a:p>
          <a:p>
            <a:r>
              <a:rPr lang="de-DE" dirty="0"/>
              <a:t>Libraries = Vorprogrammierte Codes, welche mit Befehlen aufgerufen werden.</a:t>
            </a:r>
          </a:p>
          <a:p>
            <a:endParaRPr lang="de-DE" dirty="0"/>
          </a:p>
          <a:p>
            <a:r>
              <a:rPr lang="de-DE" dirty="0"/>
              <a:t>Benötige Libraries für den HTTP Request</a:t>
            </a:r>
          </a:p>
          <a:p>
            <a:pPr lvl="1"/>
            <a:r>
              <a:rPr lang="de-DE" dirty="0" err="1"/>
              <a:t>WifiNINA.h</a:t>
            </a:r>
            <a:r>
              <a:rPr lang="de-DE" dirty="0"/>
              <a:t> </a:t>
            </a:r>
          </a:p>
          <a:p>
            <a:pPr marL="457200" lvl="1" indent="0">
              <a:buNone/>
            </a:pPr>
            <a:r>
              <a:rPr lang="de-DE" dirty="0"/>
              <a:t>(Werkzeuge &gt; Bibliotheken verwalten &gt; </a:t>
            </a:r>
            <a:r>
              <a:rPr lang="de-DE" dirty="0" err="1"/>
              <a:t>WifiNINA.h</a:t>
            </a:r>
            <a:endParaRPr lang="de-DE" dirty="0"/>
          </a:p>
          <a:p>
            <a:pPr lvl="1"/>
            <a:r>
              <a:rPr lang="de-DE" dirty="0" err="1"/>
              <a:t>Thingworx</a:t>
            </a:r>
            <a:r>
              <a:rPr lang="de-DE" dirty="0"/>
              <a:t> MKR1010 </a:t>
            </a:r>
          </a:p>
          <a:p>
            <a:pPr lvl="1"/>
            <a:r>
              <a:rPr lang="de-DE" dirty="0" err="1"/>
              <a:t>Dht.h</a:t>
            </a:r>
            <a:endParaRPr lang="de-AT" dirty="0"/>
          </a:p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F9CEAE5-8D0E-43E1-A357-A8DC4A169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68" y="2928892"/>
            <a:ext cx="5774432" cy="3251052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1C02B26-6242-4AAD-A8AD-3CDEA36DF05C}"/>
              </a:ext>
            </a:extLst>
          </p:cNvPr>
          <p:cNvCxnSpPr>
            <a:cxnSpLocks/>
          </p:cNvCxnSpPr>
          <p:nvPr/>
        </p:nvCxnSpPr>
        <p:spPr>
          <a:xfrm>
            <a:off x="2575420" y="3707934"/>
            <a:ext cx="3232548" cy="134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644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4738798" cy="369332"/>
          </a:xfrm>
        </p:spPr>
        <p:txBody>
          <a:bodyPr/>
          <a:lstStyle/>
          <a:p>
            <a:r>
              <a:rPr lang="de-AT" dirty="0"/>
              <a:t>Wiederholung des ersten Seminarteiles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Neue Bibliotheken für Arduino MKR 1010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r>
              <a:rPr lang="de-AT" dirty="0" err="1"/>
              <a:t>Libraryname</a:t>
            </a:r>
            <a:r>
              <a:rPr lang="de-AT" dirty="0"/>
              <a:t>: Thingworx_MKRWifi1010</a:t>
            </a:r>
          </a:p>
          <a:p>
            <a:endParaRPr lang="de-AT" dirty="0"/>
          </a:p>
          <a:p>
            <a:r>
              <a:rPr lang="de-AT" dirty="0"/>
              <a:t>Library von Armin Fischer geschrieben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Muss in folgenden Ordner kopiert werden \</a:t>
            </a:r>
            <a:r>
              <a:rPr lang="de-AT" dirty="0" err="1"/>
              <a:t>Documents</a:t>
            </a:r>
            <a:r>
              <a:rPr lang="de-AT" dirty="0"/>
              <a:t>\Arduino\</a:t>
            </a:r>
            <a:r>
              <a:rPr lang="de-AT" dirty="0" err="1"/>
              <a:t>libraries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Mit dieser Library sind folgende Operationen möglich</a:t>
            </a:r>
          </a:p>
          <a:p>
            <a:pPr lvl="1"/>
            <a:r>
              <a:rPr lang="de-AT" dirty="0"/>
              <a:t>Verbinden mit WLAN</a:t>
            </a:r>
          </a:p>
          <a:p>
            <a:pPr lvl="1"/>
            <a:r>
              <a:rPr lang="de-AT" dirty="0"/>
              <a:t>Abfragen eines Wertes am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  <a:p>
            <a:pPr lvl="1"/>
            <a:r>
              <a:rPr lang="de-AT" dirty="0"/>
              <a:t>Schicken eines Wertes zum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  <a:p>
            <a:endParaRPr lang="de-AT" dirty="0"/>
          </a:p>
          <a:p>
            <a:r>
              <a:rPr lang="de-AT" dirty="0"/>
              <a:t>In der Arduino IDE unter Beispiele befinden sich auch vorprogrammierte Beispiele.</a:t>
            </a:r>
          </a:p>
          <a:p>
            <a:endParaRPr lang="de-AT" dirty="0"/>
          </a:p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154644C-DA7F-4C79-A29B-CD265770C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3" b="10671"/>
          <a:stretch/>
        </p:blipFill>
        <p:spPr>
          <a:xfrm>
            <a:off x="8456653" y="1421846"/>
            <a:ext cx="2993158" cy="3508492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B453525-4363-4B84-A146-B7FC97FFB8D7}"/>
              </a:ext>
            </a:extLst>
          </p:cNvPr>
          <p:cNvCxnSpPr>
            <a:cxnSpLocks/>
          </p:cNvCxnSpPr>
          <p:nvPr/>
        </p:nvCxnSpPr>
        <p:spPr>
          <a:xfrm flipV="1">
            <a:off x="6364598" y="3976382"/>
            <a:ext cx="2092055" cy="12528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458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008709" cy="369332"/>
          </a:xfrm>
        </p:spPr>
        <p:txBody>
          <a:bodyPr/>
          <a:lstStyle/>
          <a:p>
            <a:r>
              <a:rPr lang="de-AT" dirty="0"/>
              <a:t>Neuer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r>
              <a:rPr lang="de-AT" dirty="0"/>
              <a:t>Neue Serverarchitektur (weltweit einzigartig) an der HTL Mödling</a:t>
            </a:r>
          </a:p>
          <a:p>
            <a:endParaRPr lang="de-AT" dirty="0"/>
          </a:p>
          <a:p>
            <a:r>
              <a:rPr lang="de-AT" dirty="0"/>
              <a:t>Jede Schule hat einen </a:t>
            </a:r>
            <a:r>
              <a:rPr lang="de-AT" dirty="0" err="1"/>
              <a:t>Thingworxadministrator</a:t>
            </a:r>
            <a:r>
              <a:rPr lang="de-AT" dirty="0"/>
              <a:t>, welcher berechtigt ist, bis zu derzeit 2 Instanzen zu erstellen.</a:t>
            </a:r>
          </a:p>
          <a:p>
            <a:endParaRPr lang="de-AT" dirty="0"/>
          </a:p>
          <a:p>
            <a:r>
              <a:rPr lang="de-AT" dirty="0"/>
              <a:t>Eine Instanz besteht aus einem </a:t>
            </a:r>
            <a:r>
              <a:rPr lang="de-AT" dirty="0" err="1"/>
              <a:t>Vuforia</a:t>
            </a:r>
            <a:r>
              <a:rPr lang="de-AT" dirty="0"/>
              <a:t> Studio Experience und einem </a:t>
            </a:r>
            <a:r>
              <a:rPr lang="de-AT" dirty="0" err="1"/>
              <a:t>Thingworx</a:t>
            </a:r>
            <a:r>
              <a:rPr lang="de-AT" dirty="0"/>
              <a:t> Composer Server.</a:t>
            </a:r>
          </a:p>
          <a:p>
            <a:endParaRPr lang="de-AT" dirty="0"/>
          </a:p>
          <a:p>
            <a:r>
              <a:rPr lang="de-AT" dirty="0"/>
              <a:t>Vorteile zum Vorgänger:</a:t>
            </a:r>
          </a:p>
          <a:p>
            <a:pPr lvl="1"/>
            <a:r>
              <a:rPr lang="de-AT" dirty="0"/>
              <a:t>Jede Schule arbeitet unabhängig der anderen Schulen</a:t>
            </a:r>
          </a:p>
          <a:p>
            <a:pPr lvl="1"/>
            <a:r>
              <a:rPr lang="de-AT" dirty="0"/>
              <a:t>Für Laborübungen können Instanzen einfach gelöscht und wieder erstellt werden.</a:t>
            </a:r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23616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008709" cy="369332"/>
          </a:xfrm>
        </p:spPr>
        <p:txBody>
          <a:bodyPr/>
          <a:lstStyle/>
          <a:p>
            <a:r>
              <a:rPr lang="de-AT" dirty="0"/>
              <a:t>Neuer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Einstellungen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r>
              <a:rPr lang="de-AT" dirty="0"/>
              <a:t>Es müssen folgende Einstellungen am Server gemacht werden um Daten mit einem Thing auszutauschen</a:t>
            </a:r>
            <a:br>
              <a:rPr lang="de-AT" dirty="0"/>
            </a:br>
            <a:endParaRPr lang="de-AT" dirty="0"/>
          </a:p>
          <a:p>
            <a:pPr>
              <a:buFont typeface="+mj-lt"/>
              <a:buAutoNum type="arabicPeriod"/>
            </a:pPr>
            <a:r>
              <a:rPr lang="de-AT" dirty="0"/>
              <a:t>Auf den Server eine limitierte </a:t>
            </a:r>
            <a:r>
              <a:rPr lang="de-AT" dirty="0" err="1"/>
              <a:t>Admingruppe</a:t>
            </a:r>
            <a:r>
              <a:rPr lang="de-AT" dirty="0"/>
              <a:t> erstellen</a:t>
            </a:r>
          </a:p>
          <a:p>
            <a:pPr lvl="1"/>
            <a:r>
              <a:rPr lang="de-AT" dirty="0"/>
              <a:t>Es wird dazu ein File namens “Things_CustomCreationThing.xml“ benötigt. ACHTUNG: Dieses File ist gerade in Bearbeitung und wird verbessert.</a:t>
            </a:r>
          </a:p>
          <a:p>
            <a:pPr lvl="1"/>
            <a:endParaRPr lang="de-AT" dirty="0"/>
          </a:p>
          <a:p>
            <a:pPr lvl="1"/>
            <a:r>
              <a:rPr lang="de-AT" dirty="0"/>
              <a:t>Importieren dieses Files</a:t>
            </a:r>
          </a:p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5701D6D-FCDF-4C68-9402-E13FA56E7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586"/>
          <a:stretch/>
        </p:blipFill>
        <p:spPr>
          <a:xfrm>
            <a:off x="444616" y="4254986"/>
            <a:ext cx="7427053" cy="144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9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7076CE8-5D6F-4626-9991-0894E8334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Vormittag</a:t>
            </a:r>
          </a:p>
          <a:p>
            <a:pPr lvl="1"/>
            <a:r>
              <a:rPr lang="de-AT" dirty="0"/>
              <a:t>Besprechung mit Teilnehmer</a:t>
            </a:r>
          </a:p>
          <a:p>
            <a:pPr lvl="2"/>
            <a:r>
              <a:rPr lang="de-AT" dirty="0"/>
              <a:t>Erfahrungen mit </a:t>
            </a:r>
            <a:r>
              <a:rPr lang="de-AT" dirty="0" err="1"/>
              <a:t>Thingworx</a:t>
            </a:r>
            <a:endParaRPr lang="de-AT" dirty="0"/>
          </a:p>
          <a:p>
            <a:pPr lvl="2"/>
            <a:r>
              <a:rPr lang="de-AT" dirty="0"/>
              <a:t>Eigene Projekte?</a:t>
            </a:r>
          </a:p>
          <a:p>
            <a:pPr lvl="2"/>
            <a:r>
              <a:rPr lang="de-AT" dirty="0"/>
              <a:t>Hat für die Realisierung eines Projektes etwas gefehlt?</a:t>
            </a:r>
          </a:p>
          <a:p>
            <a:pPr marL="914400" lvl="2" indent="0">
              <a:buNone/>
            </a:pPr>
            <a:endParaRPr lang="de-AT" dirty="0"/>
          </a:p>
          <a:p>
            <a:pPr lvl="1"/>
            <a:r>
              <a:rPr lang="de-AT" dirty="0"/>
              <a:t>Ausgabe neue Hardware</a:t>
            </a:r>
          </a:p>
          <a:p>
            <a:pPr marL="457200" lvl="1" indent="0">
              <a:buNone/>
            </a:pPr>
            <a:endParaRPr lang="de-AT" dirty="0"/>
          </a:p>
          <a:p>
            <a:pPr lvl="1"/>
            <a:r>
              <a:rPr lang="de-AT" dirty="0"/>
              <a:t>Kurzer Ausblick über zukünftige Entwicklungen seitens der Vortragenden</a:t>
            </a:r>
          </a:p>
          <a:p>
            <a:pPr marL="457200" lvl="1" indent="0">
              <a:buNone/>
            </a:pPr>
            <a:endParaRPr lang="de-AT" dirty="0"/>
          </a:p>
          <a:p>
            <a:pPr lvl="1"/>
            <a:r>
              <a:rPr lang="de-AT" dirty="0"/>
              <a:t>Wiederholung des ersten Seminarteiles Teil 1</a:t>
            </a:r>
          </a:p>
          <a:p>
            <a:pPr lvl="2"/>
            <a:r>
              <a:rPr lang="de-AT" dirty="0"/>
              <a:t>Anschließen der Hardware</a:t>
            </a:r>
          </a:p>
          <a:p>
            <a:pPr lvl="2"/>
            <a:r>
              <a:rPr lang="de-AT" dirty="0"/>
              <a:t>HTTP Request</a:t>
            </a:r>
          </a:p>
          <a:p>
            <a:pPr lvl="2"/>
            <a:r>
              <a:rPr lang="de-AT" dirty="0"/>
              <a:t>Neue Bibliothek für Arduino MKR Wifi 1010</a:t>
            </a:r>
          </a:p>
          <a:p>
            <a:pPr lvl="2"/>
            <a:r>
              <a:rPr lang="de-AT" dirty="0"/>
              <a:t>Arduino IDE Installation für das Inbetriebnehmen der Schulungshardware</a:t>
            </a:r>
          </a:p>
          <a:p>
            <a:pPr lvl="2"/>
            <a:endParaRPr lang="de-AT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FC99100-682E-4C01-A7A5-5A913283F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C7A59D-B425-410A-AADE-9A92C855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4682992-55C2-419A-B47E-C4E03E1336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1552220" cy="369332"/>
          </a:xfrm>
        </p:spPr>
        <p:txBody>
          <a:bodyPr/>
          <a:lstStyle/>
          <a:p>
            <a:r>
              <a:rPr lang="de-AT" dirty="0"/>
              <a:t>Tagesablauf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4E37ADB-BFE9-4FF0-BB2C-BD212166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04985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008709" cy="369332"/>
          </a:xfrm>
        </p:spPr>
        <p:txBody>
          <a:bodyPr/>
          <a:lstStyle/>
          <a:p>
            <a:r>
              <a:rPr lang="de-AT" dirty="0"/>
              <a:t>Neuer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Importieren des Files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CE668BE-FD31-4AC2-B0C4-3169852DF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8" y="1543032"/>
            <a:ext cx="9986962" cy="49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19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008709" cy="369332"/>
          </a:xfrm>
        </p:spPr>
        <p:txBody>
          <a:bodyPr/>
          <a:lstStyle/>
          <a:p>
            <a:r>
              <a:rPr lang="de-AT" dirty="0"/>
              <a:t>Neuer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Service des Custom </a:t>
            </a:r>
            <a:r>
              <a:rPr lang="de-AT" dirty="0" err="1"/>
              <a:t>Creation</a:t>
            </a:r>
            <a:r>
              <a:rPr lang="de-AT" dirty="0"/>
              <a:t> Thing ausführen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7143F94-59A3-4033-AA11-A89911BE6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495"/>
          <a:stretch/>
        </p:blipFill>
        <p:spPr>
          <a:xfrm>
            <a:off x="609601" y="1561216"/>
            <a:ext cx="3372524" cy="47048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111040E-C082-4D43-8D3B-05A35E9D0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248"/>
          <a:stretch/>
        </p:blipFill>
        <p:spPr>
          <a:xfrm>
            <a:off x="5360967" y="1747861"/>
            <a:ext cx="5697815" cy="449736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245946A-74F1-49FD-85F8-80A3BBDC847B}"/>
              </a:ext>
            </a:extLst>
          </p:cNvPr>
          <p:cNvCxnSpPr>
            <a:cxnSpLocks/>
          </p:cNvCxnSpPr>
          <p:nvPr/>
        </p:nvCxnSpPr>
        <p:spPr>
          <a:xfrm>
            <a:off x="3982125" y="2751589"/>
            <a:ext cx="1302939" cy="10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AA4C1C5E-DF3F-4FE2-90B6-F154AF7A0A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174" t="81708"/>
          <a:stretch/>
        </p:blipFill>
        <p:spPr>
          <a:xfrm>
            <a:off x="8433731" y="4647799"/>
            <a:ext cx="3148668" cy="110463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EC67676-6BCA-4F42-A160-C41853CD0EA8}"/>
              </a:ext>
            </a:extLst>
          </p:cNvPr>
          <p:cNvCxnSpPr>
            <a:cxnSpLocks/>
          </p:cNvCxnSpPr>
          <p:nvPr/>
        </p:nvCxnSpPr>
        <p:spPr>
          <a:xfrm flipH="1">
            <a:off x="10335237" y="3558330"/>
            <a:ext cx="333884" cy="16417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020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008709" cy="369332"/>
          </a:xfrm>
        </p:spPr>
        <p:txBody>
          <a:bodyPr/>
          <a:lstStyle/>
          <a:p>
            <a:r>
              <a:rPr lang="de-AT" dirty="0"/>
              <a:t>Neuer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Neuen User „ohne Admin Rechte“ erstellen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245946A-74F1-49FD-85F8-80A3BBDC847B}"/>
              </a:ext>
            </a:extLst>
          </p:cNvPr>
          <p:cNvCxnSpPr>
            <a:cxnSpLocks/>
          </p:cNvCxnSpPr>
          <p:nvPr/>
        </p:nvCxnSpPr>
        <p:spPr>
          <a:xfrm>
            <a:off x="3277450" y="2634143"/>
            <a:ext cx="1302939" cy="10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472AE744-90F6-4400-822C-AC9830BC0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22"/>
          <a:stretch/>
        </p:blipFill>
        <p:spPr>
          <a:xfrm>
            <a:off x="53558" y="1696337"/>
            <a:ext cx="3083760" cy="45488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C2C9D83-D700-4005-8548-C1745D817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532"/>
          <a:stretch/>
        </p:blipFill>
        <p:spPr>
          <a:xfrm>
            <a:off x="4703180" y="1561216"/>
            <a:ext cx="4718778" cy="45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61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008709" cy="369332"/>
          </a:xfrm>
        </p:spPr>
        <p:txBody>
          <a:bodyPr/>
          <a:lstStyle/>
          <a:p>
            <a:r>
              <a:rPr lang="de-AT" dirty="0"/>
              <a:t>Neuer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Neuen User „ohne Admin Rechte“ zur Gruppe </a:t>
            </a:r>
            <a:r>
              <a:rPr lang="de-AT" dirty="0" err="1"/>
              <a:t>LimitedAdmins</a:t>
            </a:r>
            <a:r>
              <a:rPr lang="de-AT" dirty="0"/>
              <a:t> hinzufügen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245946A-74F1-49FD-85F8-80A3BBDC847B}"/>
              </a:ext>
            </a:extLst>
          </p:cNvPr>
          <p:cNvCxnSpPr>
            <a:cxnSpLocks/>
          </p:cNvCxnSpPr>
          <p:nvPr/>
        </p:nvCxnSpPr>
        <p:spPr>
          <a:xfrm>
            <a:off x="3277450" y="2634143"/>
            <a:ext cx="1302939" cy="10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B3FF4780-A8D1-4F70-A8B7-F03A67E53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35"/>
          <a:stretch/>
        </p:blipFill>
        <p:spPr>
          <a:xfrm>
            <a:off x="161772" y="1532513"/>
            <a:ext cx="3115678" cy="46531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B360D90-0092-43D0-B338-9723817E6A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68"/>
          <a:stretch/>
        </p:blipFill>
        <p:spPr>
          <a:xfrm>
            <a:off x="4627775" y="1561216"/>
            <a:ext cx="6470860" cy="467678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6BF9FB8-E9E4-4C9C-9CBD-A4C8012A6B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07" t="26418" r="19496" b="43992"/>
          <a:stretch/>
        </p:blipFill>
        <p:spPr>
          <a:xfrm>
            <a:off x="5967935" y="4742168"/>
            <a:ext cx="6062293" cy="1383996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C5F2D47-54B7-44CA-BAA6-363FF796A481}"/>
              </a:ext>
            </a:extLst>
          </p:cNvPr>
          <p:cNvCxnSpPr>
            <a:cxnSpLocks/>
          </p:cNvCxnSpPr>
          <p:nvPr/>
        </p:nvCxnSpPr>
        <p:spPr>
          <a:xfrm flipH="1">
            <a:off x="9093666" y="4483309"/>
            <a:ext cx="925944" cy="38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376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008709" cy="369332"/>
          </a:xfrm>
        </p:spPr>
        <p:txBody>
          <a:bodyPr/>
          <a:lstStyle/>
          <a:p>
            <a:r>
              <a:rPr lang="de-AT" dirty="0"/>
              <a:t>Neuer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Sicherheitsschlüssel für den neuen User „ohne Admin Rechte“ erstellen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245946A-74F1-49FD-85F8-80A3BBDC847B}"/>
              </a:ext>
            </a:extLst>
          </p:cNvPr>
          <p:cNvCxnSpPr>
            <a:cxnSpLocks/>
          </p:cNvCxnSpPr>
          <p:nvPr/>
        </p:nvCxnSpPr>
        <p:spPr>
          <a:xfrm>
            <a:off x="3277450" y="2634143"/>
            <a:ext cx="1302939" cy="10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79C3DCFA-59DC-4554-9FDB-55DE8377D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248"/>
          <a:stretch/>
        </p:blipFill>
        <p:spPr>
          <a:xfrm>
            <a:off x="35420" y="1465173"/>
            <a:ext cx="3160786" cy="478005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32D0DB-C699-4D7D-B1E3-87157D641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294"/>
          <a:stretch/>
        </p:blipFill>
        <p:spPr>
          <a:xfrm>
            <a:off x="4661633" y="1628801"/>
            <a:ext cx="5070304" cy="47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81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008709" cy="369332"/>
          </a:xfrm>
        </p:spPr>
        <p:txBody>
          <a:bodyPr/>
          <a:lstStyle/>
          <a:p>
            <a:r>
              <a:rPr lang="de-AT" dirty="0"/>
              <a:t>Neuer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Dem User die erforderlichen Befugnisse für den Zugriff auf ein Thing erteilen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3FD5C2-1382-43BD-9E80-3A9ADDEBD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362"/>
          <a:stretch/>
        </p:blipFill>
        <p:spPr>
          <a:xfrm>
            <a:off x="218720" y="1564971"/>
            <a:ext cx="4501315" cy="468025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E11FEE-0E01-4C6C-9DD9-0DF5C6CF4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904" b="58744"/>
          <a:stretch/>
        </p:blipFill>
        <p:spPr>
          <a:xfrm>
            <a:off x="5683778" y="1625046"/>
            <a:ext cx="5766033" cy="1867419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245946A-74F1-49FD-85F8-80A3BBDC847B}"/>
              </a:ext>
            </a:extLst>
          </p:cNvPr>
          <p:cNvCxnSpPr>
            <a:cxnSpLocks/>
          </p:cNvCxnSpPr>
          <p:nvPr/>
        </p:nvCxnSpPr>
        <p:spPr>
          <a:xfrm flipV="1">
            <a:off x="4720035" y="2449585"/>
            <a:ext cx="6144601" cy="5704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35B0D645-E66F-469A-BF39-EC37E5935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20" b="38370"/>
          <a:stretch/>
        </p:blipFill>
        <p:spPr>
          <a:xfrm>
            <a:off x="5554961" y="3905098"/>
            <a:ext cx="6365278" cy="2364389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C625FC7-02C4-4DA5-9335-E771BFCEDAF2}"/>
              </a:ext>
            </a:extLst>
          </p:cNvPr>
          <p:cNvCxnSpPr>
            <a:cxnSpLocks/>
          </p:cNvCxnSpPr>
          <p:nvPr/>
        </p:nvCxnSpPr>
        <p:spPr>
          <a:xfrm flipH="1">
            <a:off x="7583648" y="2481724"/>
            <a:ext cx="3671868" cy="2747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012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45897" cy="369332"/>
          </a:xfrm>
        </p:spPr>
        <p:txBody>
          <a:bodyPr/>
          <a:lstStyle/>
          <a:p>
            <a:r>
              <a:rPr lang="de-AT" dirty="0"/>
              <a:t>Inbetriebnahme alte Hardware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Einstellungen in der Thingworx_MKRWifi1010_Variable.h Library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de-AT" kern="0" dirty="0"/>
          </a:p>
          <a:p>
            <a:endParaRPr lang="de-AT" kern="0" dirty="0"/>
          </a:p>
          <a:p>
            <a:pPr lvl="1"/>
            <a:endParaRPr lang="de-AT" kern="0" dirty="0"/>
          </a:p>
          <a:p>
            <a:endParaRPr lang="de-AT" kern="0" dirty="0"/>
          </a:p>
          <a:p>
            <a:endParaRPr lang="de-AT" kern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EA6B61F-A7F4-49B4-8D66-92A0E042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3" y="1574246"/>
            <a:ext cx="11059474" cy="45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6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45897" cy="369332"/>
          </a:xfrm>
        </p:spPr>
        <p:txBody>
          <a:bodyPr/>
          <a:lstStyle/>
          <a:p>
            <a:r>
              <a:rPr lang="de-AT" dirty="0"/>
              <a:t>Inbetriebnahme alte Hardware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Selbstständige Inbetriebnahme der alten Schulungshardware auf neuem Server und mit MKR Wifi 1010 Controller</a:t>
            </a:r>
          </a:p>
          <a:p>
            <a:endParaRPr lang="de-AT" kern="0" dirty="0"/>
          </a:p>
          <a:p>
            <a:r>
              <a:rPr lang="de-AT" kern="0" dirty="0"/>
              <a:t>Präsentation von letzter Schulung zur Hilfe nehmen!</a:t>
            </a:r>
          </a:p>
          <a:p>
            <a:endParaRPr lang="de-AT" kern="0" dirty="0"/>
          </a:p>
          <a:p>
            <a:r>
              <a:rPr lang="de-AT" kern="0" dirty="0"/>
              <a:t>Schritte:</a:t>
            </a:r>
          </a:p>
          <a:p>
            <a:endParaRPr lang="de-AT" kern="0" dirty="0"/>
          </a:p>
          <a:p>
            <a:pPr lvl="1"/>
            <a:r>
              <a:rPr lang="de-AT" kern="0" dirty="0"/>
              <a:t>Richtiges Anschließen der Komponenten (siehe Folien vorher)</a:t>
            </a:r>
          </a:p>
          <a:p>
            <a:pPr lvl="1"/>
            <a:r>
              <a:rPr lang="de-AT" kern="0" dirty="0"/>
              <a:t>Arduino IDE konfigurieren (siehe vorher)</a:t>
            </a:r>
          </a:p>
          <a:p>
            <a:pPr lvl="1"/>
            <a:r>
              <a:rPr lang="de-AT" kern="0" dirty="0"/>
              <a:t>Server konfigurieren (siehe vorher)</a:t>
            </a:r>
          </a:p>
          <a:p>
            <a:pPr lvl="1"/>
            <a:r>
              <a:rPr lang="de-AT" kern="0" dirty="0"/>
              <a:t>Ein Thing und die zugehörigen Properties erstellen (siehe .</a:t>
            </a:r>
            <a:r>
              <a:rPr lang="de-AT" kern="0" dirty="0" err="1"/>
              <a:t>ppt</a:t>
            </a:r>
            <a:r>
              <a:rPr lang="de-AT" kern="0" dirty="0"/>
              <a:t> letzte Schulung)</a:t>
            </a:r>
          </a:p>
          <a:p>
            <a:pPr lvl="1"/>
            <a:r>
              <a:rPr lang="de-AT" kern="0" dirty="0"/>
              <a:t>In der Arduino IDE die </a:t>
            </a:r>
            <a:r>
              <a:rPr lang="de-AT" kern="0" dirty="0" err="1"/>
              <a:t>Examples</a:t>
            </a:r>
            <a:r>
              <a:rPr lang="de-AT" kern="0" dirty="0"/>
              <a:t> der Bibliothek durchprobieren</a:t>
            </a:r>
          </a:p>
          <a:p>
            <a:pPr lvl="1"/>
            <a:endParaRPr lang="de-AT" kern="0" dirty="0"/>
          </a:p>
          <a:p>
            <a:endParaRPr lang="de-AT" kern="0" dirty="0"/>
          </a:p>
          <a:p>
            <a:pPr lvl="1"/>
            <a:endParaRPr lang="de-AT" kern="0" dirty="0"/>
          </a:p>
          <a:p>
            <a:endParaRPr lang="de-AT" kern="0" dirty="0"/>
          </a:p>
          <a:p>
            <a:endParaRPr lang="de-AT" kern="0" dirty="0"/>
          </a:p>
        </p:txBody>
      </p:sp>
    </p:spTree>
    <p:extLst>
      <p:ext uri="{BB962C8B-B14F-4D97-AF65-F5344CB8AC3E}">
        <p14:creationId xmlns:p14="http://schemas.microsoft.com/office/powerpoint/2010/main" val="2700630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30060" cy="369332"/>
          </a:xfrm>
        </p:spPr>
        <p:txBody>
          <a:bodyPr/>
          <a:lstStyle/>
          <a:p>
            <a:r>
              <a:rPr lang="de-AT" dirty="0"/>
              <a:t>Einbindung von neuem Sensor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Um gängige Sensoren am Arduino anzuschließen gibt es 2 Varianten:</a:t>
            </a:r>
          </a:p>
          <a:p>
            <a:pPr lvl="1"/>
            <a:endParaRPr lang="de-AT" kern="0" dirty="0"/>
          </a:p>
          <a:p>
            <a:pPr lvl="1"/>
            <a:r>
              <a:rPr lang="de-AT" kern="0" dirty="0"/>
              <a:t>„Wissenschaftliche“ Methode: Durchlesen des Datenblattes des Sensors und ausprogrammieren des benötigten Algorithmus.</a:t>
            </a:r>
          </a:p>
          <a:p>
            <a:pPr lvl="1"/>
            <a:endParaRPr lang="de-AT" kern="0" dirty="0"/>
          </a:p>
          <a:p>
            <a:pPr lvl="1"/>
            <a:r>
              <a:rPr lang="de-AT" kern="0" dirty="0"/>
              <a:t>„Praktische“ Methode: Google Suche verwenden.</a:t>
            </a:r>
          </a:p>
          <a:p>
            <a:pPr lvl="1"/>
            <a:endParaRPr lang="de-AT" kern="0" dirty="0"/>
          </a:p>
          <a:p>
            <a:r>
              <a:rPr lang="de-AT" kern="0" dirty="0"/>
              <a:t>Da von den Teilnehmern keine Programmierkenntnisse gefordert sind, wird hier auf die praktische Methode eingegangen.</a:t>
            </a:r>
          </a:p>
          <a:p>
            <a:endParaRPr lang="de-AT" kern="0" dirty="0"/>
          </a:p>
          <a:p>
            <a:r>
              <a:rPr lang="de-AT" kern="0" dirty="0"/>
              <a:t>Hier sollte nochmals erwähnt werden: Für das Realisieren eigener Projekte ist das Erlernen der Grundkenntnisse der Arduino Programmiersprache (C++) unumgänglich!</a:t>
            </a:r>
          </a:p>
          <a:p>
            <a:pPr lvl="1"/>
            <a:endParaRPr lang="de-AT" kern="0" dirty="0"/>
          </a:p>
          <a:p>
            <a:endParaRPr lang="de-AT" kern="0" dirty="0"/>
          </a:p>
          <a:p>
            <a:endParaRPr lang="de-AT" kern="0" dirty="0"/>
          </a:p>
        </p:txBody>
      </p:sp>
    </p:spTree>
    <p:extLst>
      <p:ext uri="{BB962C8B-B14F-4D97-AF65-F5344CB8AC3E}">
        <p14:creationId xmlns:p14="http://schemas.microsoft.com/office/powerpoint/2010/main" val="106488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30060" cy="369332"/>
          </a:xfrm>
        </p:spPr>
        <p:txBody>
          <a:bodyPr/>
          <a:lstStyle/>
          <a:p>
            <a:r>
              <a:rPr lang="de-AT" dirty="0"/>
              <a:t>Einbindung von neuem Sensor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Praktische Methode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Arduino ist ein oft verwendeter Mikrocontroller. Viele Millionen Menschen hantieren damit weltweit.</a:t>
            </a:r>
          </a:p>
          <a:p>
            <a:endParaRPr lang="de-AT" kern="0" dirty="0"/>
          </a:p>
          <a:p>
            <a:r>
              <a:rPr lang="de-AT" kern="0" dirty="0"/>
              <a:t>Man findet daher im Internet viele Bedienungsanleitungen, Algorithmen und Schaltpläne zu oft verwendeten Sensoren.</a:t>
            </a:r>
          </a:p>
          <a:p>
            <a:endParaRPr lang="de-AT" kern="0" dirty="0"/>
          </a:p>
          <a:p>
            <a:r>
              <a:rPr lang="de-AT" kern="0" dirty="0"/>
              <a:t>Der Abstands-Ultraschallsensor HC SR04 ist ein oft verwendetet Sensor.</a:t>
            </a:r>
          </a:p>
          <a:p>
            <a:endParaRPr lang="de-AT" kern="0" dirty="0"/>
          </a:p>
          <a:p>
            <a:r>
              <a:rPr lang="de-AT" kern="0" dirty="0"/>
              <a:t>Eine gute Anleitung befindet sich unter: </a:t>
            </a:r>
          </a:p>
          <a:p>
            <a:pPr marL="0" indent="0">
              <a:buNone/>
            </a:pPr>
            <a:r>
              <a:rPr lang="de-AT" dirty="0">
                <a:hlinkClick r:id="rId2"/>
              </a:rPr>
              <a:t>https://howtomechatronics.com/tutorials/arduino/ultrasonic-sensor-hc-sr04/</a:t>
            </a:r>
            <a:endParaRPr lang="de-AT" kern="0" dirty="0"/>
          </a:p>
          <a:p>
            <a:pPr lvl="1"/>
            <a:endParaRPr lang="de-AT" kern="0" dirty="0"/>
          </a:p>
          <a:p>
            <a:endParaRPr lang="de-AT" kern="0" dirty="0"/>
          </a:p>
          <a:p>
            <a:endParaRPr lang="de-AT" kern="0" dirty="0"/>
          </a:p>
        </p:txBody>
      </p:sp>
    </p:spTree>
    <p:extLst>
      <p:ext uri="{BB962C8B-B14F-4D97-AF65-F5344CB8AC3E}">
        <p14:creationId xmlns:p14="http://schemas.microsoft.com/office/powerpoint/2010/main" val="1827528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7076CE8-5D6F-4626-9991-0894E8334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Vormittag</a:t>
            </a:r>
          </a:p>
          <a:p>
            <a:pPr lvl="1"/>
            <a:r>
              <a:rPr lang="de-AT" dirty="0"/>
              <a:t>Neuer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  <a:p>
            <a:pPr lvl="2"/>
            <a:r>
              <a:rPr lang="de-AT" dirty="0"/>
              <a:t>Aufbau</a:t>
            </a:r>
          </a:p>
          <a:p>
            <a:pPr lvl="2"/>
            <a:r>
              <a:rPr lang="de-AT" dirty="0"/>
              <a:t>Wichtige Einstellungen für die Inbetriebnahme</a:t>
            </a:r>
          </a:p>
          <a:p>
            <a:pPr lvl="2"/>
            <a:endParaRPr lang="de-AT" dirty="0"/>
          </a:p>
          <a:p>
            <a:pPr lvl="1"/>
            <a:endParaRPr lang="de-AT" dirty="0"/>
          </a:p>
          <a:p>
            <a:pPr lvl="2"/>
            <a:endParaRPr lang="de-AT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FC99100-682E-4C01-A7A5-5A913283F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C7A59D-B425-410A-AADE-9A92C855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4682992-55C2-419A-B47E-C4E03E1336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1552220" cy="369332"/>
          </a:xfrm>
        </p:spPr>
        <p:txBody>
          <a:bodyPr/>
          <a:lstStyle/>
          <a:p>
            <a:r>
              <a:rPr lang="de-AT" dirty="0"/>
              <a:t>Tagesablauf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4E37ADB-BFE9-4FF0-BB2C-BD212166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19794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30060" cy="369332"/>
          </a:xfrm>
        </p:spPr>
        <p:txBody>
          <a:bodyPr/>
          <a:lstStyle/>
          <a:p>
            <a:r>
              <a:rPr lang="de-AT" dirty="0"/>
              <a:t>Einbindung von neuem Sensor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Wirkungsweise HC SR04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Mit Hilfe des Wissens der Schallgeschwindigkeit und dem Messen der Zeit, kann eine Distanz s mit Hilfe der Formel s= v*t ermittelt werden.</a:t>
            </a:r>
          </a:p>
          <a:p>
            <a:endParaRPr lang="de-AT" kern="0" dirty="0"/>
          </a:p>
          <a:p>
            <a:r>
              <a:rPr lang="de-AT" kern="0" dirty="0"/>
              <a:t>Sehen wir uns folgendes Beispiel an:</a:t>
            </a:r>
          </a:p>
        </p:txBody>
      </p:sp>
      <p:pic>
        <p:nvPicPr>
          <p:cNvPr id="7" name="Grafik 6" descr="Ein Bild, das Uhr enthält.&#10;&#10;Automatisch generierte Beschreibung">
            <a:extLst>
              <a:ext uri="{FF2B5EF4-FFF2-40B4-BE49-F238E27FC236}">
                <a16:creationId xmlns:a16="http://schemas.microsoft.com/office/drawing/2014/main" id="{309318A4-057E-4098-B755-B68D618B1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58" y="3049005"/>
            <a:ext cx="5540220" cy="289585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B1AF2B-D643-46B8-9621-F2DD4578F5C5}"/>
              </a:ext>
            </a:extLst>
          </p:cNvPr>
          <p:cNvSpPr txBox="1"/>
          <p:nvPr/>
        </p:nvSpPr>
        <p:spPr bwMode="auto">
          <a:xfrm>
            <a:off x="3388876" y="5766220"/>
            <a:ext cx="48381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000" dirty="0"/>
              <a:t>Quelle: </a:t>
            </a:r>
            <a:r>
              <a:rPr lang="de-AT" sz="1000" dirty="0">
                <a:hlinkClick r:id="rId3"/>
              </a:rPr>
              <a:t>https://howtomechatronics.com/tutorials/arduino/ultrasonic-sensor-hc-sr04/</a:t>
            </a:r>
            <a:endParaRPr lang="de-AT" sz="1000" dirty="0"/>
          </a:p>
        </p:txBody>
      </p:sp>
    </p:spTree>
    <p:extLst>
      <p:ext uri="{BB962C8B-B14F-4D97-AF65-F5344CB8AC3E}">
        <p14:creationId xmlns:p14="http://schemas.microsoft.com/office/powerpoint/2010/main" val="2913474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30060" cy="369332"/>
          </a:xfrm>
        </p:spPr>
        <p:txBody>
          <a:bodyPr/>
          <a:lstStyle/>
          <a:p>
            <a:r>
              <a:rPr lang="de-AT" dirty="0"/>
              <a:t>Einbindung von neuem Sensor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Verschaltung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Auf das Steckbrett sollen 5V („+“) und GND („-“) mit Hilfe der Jumper Kabel geleitet werden.</a:t>
            </a:r>
          </a:p>
          <a:p>
            <a:endParaRPr lang="de-AT" kern="0" dirty="0"/>
          </a:p>
          <a:p>
            <a:r>
              <a:rPr lang="de-AT" kern="0" dirty="0"/>
              <a:t>Der Port VCC des HC SR04 wird auf die 5V des Steckbrettes geleitet.</a:t>
            </a:r>
          </a:p>
          <a:p>
            <a:endParaRPr lang="de-AT" kern="0" dirty="0"/>
          </a:p>
          <a:p>
            <a:r>
              <a:rPr lang="de-AT" kern="0" dirty="0"/>
              <a:t>Der Port GND des HC SR04 wird auf das GND des Steckbrettes geleitet.</a:t>
            </a:r>
          </a:p>
          <a:p>
            <a:endParaRPr lang="de-AT" kern="0" dirty="0"/>
          </a:p>
          <a:p>
            <a:r>
              <a:rPr lang="de-AT" kern="0" dirty="0"/>
              <a:t>Der Port </a:t>
            </a:r>
            <a:r>
              <a:rPr lang="de-AT" kern="0" dirty="0" err="1"/>
              <a:t>Trig</a:t>
            </a:r>
            <a:r>
              <a:rPr lang="de-AT" kern="0" dirty="0"/>
              <a:t> des HC SR04 wird auf den digitalen Port D4 des Arduino MKR 1010 geleitet.</a:t>
            </a:r>
          </a:p>
          <a:p>
            <a:endParaRPr lang="de-AT" kern="0" dirty="0"/>
          </a:p>
          <a:p>
            <a:r>
              <a:rPr lang="de-AT" kern="0" dirty="0"/>
              <a:t>Der Port Echo des HC SR04 wird auf den digitalen Port D5 des Arduino MKR 1010 geleitet.</a:t>
            </a:r>
          </a:p>
        </p:txBody>
      </p:sp>
    </p:spTree>
    <p:extLst>
      <p:ext uri="{BB962C8B-B14F-4D97-AF65-F5344CB8AC3E}">
        <p14:creationId xmlns:p14="http://schemas.microsoft.com/office/powerpoint/2010/main" val="402385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30060" cy="369332"/>
          </a:xfrm>
        </p:spPr>
        <p:txBody>
          <a:bodyPr/>
          <a:lstStyle/>
          <a:p>
            <a:r>
              <a:rPr lang="de-AT" dirty="0"/>
              <a:t>Einbindung von neuem Sensor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Es ist auch folgender Algorithmus angegeben:</a:t>
            </a:r>
          </a:p>
          <a:p>
            <a:endParaRPr lang="de-AT" kern="0" dirty="0"/>
          </a:p>
          <a:p>
            <a:r>
              <a:rPr lang="de-AT" kern="0" dirty="0"/>
              <a:t>Bei den Code Beispielen der Thingworx_MKRWifi1010</a:t>
            </a:r>
          </a:p>
          <a:p>
            <a:pPr marL="0" indent="0">
              <a:buNone/>
            </a:pPr>
            <a:r>
              <a:rPr lang="de-AT" kern="0" dirty="0"/>
              <a:t>Library befindet sich 006_PUT_Vorlage_Einbindung_Sensor</a:t>
            </a:r>
          </a:p>
          <a:p>
            <a:pPr marL="0" indent="0">
              <a:buNone/>
            </a:pPr>
            <a:endParaRPr lang="de-AT" kern="0" dirty="0"/>
          </a:p>
          <a:p>
            <a:r>
              <a:rPr lang="de-AT" kern="0" dirty="0"/>
              <a:t>Diese Vorlage kann für das Anbinden eines Sensors</a:t>
            </a:r>
          </a:p>
          <a:p>
            <a:pPr marL="0" indent="0">
              <a:buNone/>
            </a:pPr>
            <a:r>
              <a:rPr lang="de-AT" kern="0" dirty="0"/>
              <a:t>verwendet werden. Mit einem HTTP-Request wird der</a:t>
            </a:r>
          </a:p>
          <a:p>
            <a:pPr marL="0" indent="0">
              <a:buNone/>
            </a:pPr>
            <a:r>
              <a:rPr lang="de-AT" kern="0" dirty="0"/>
              <a:t>Wert zum Server geschickt.</a:t>
            </a:r>
          </a:p>
          <a:p>
            <a:pPr marL="0" indent="0">
              <a:buNone/>
            </a:pPr>
            <a:endParaRPr lang="de-AT" kern="0" dirty="0"/>
          </a:p>
          <a:p>
            <a:r>
              <a:rPr lang="de-AT" kern="0" dirty="0"/>
              <a:t>Die hier gezeigten Code Teile müssen nun an den</a:t>
            </a:r>
          </a:p>
          <a:p>
            <a:pPr marL="0" indent="0">
              <a:buNone/>
            </a:pPr>
            <a:r>
              <a:rPr lang="de-AT" kern="0" dirty="0"/>
              <a:t>richtigen Platz des </a:t>
            </a:r>
            <a:r>
              <a:rPr lang="de-AT" kern="0" dirty="0" err="1"/>
              <a:t>Beispieles</a:t>
            </a:r>
            <a:r>
              <a:rPr lang="de-AT" kern="0" dirty="0"/>
              <a:t> kopiert werden!</a:t>
            </a:r>
          </a:p>
        </p:txBody>
      </p:sp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87732A4-8CB0-43C4-84A8-D0C51102C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083" y="1052514"/>
            <a:ext cx="5061162" cy="519271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9BC531A-AE33-4177-8687-A44FCC32C541}"/>
              </a:ext>
            </a:extLst>
          </p:cNvPr>
          <p:cNvSpPr txBox="1"/>
          <p:nvPr/>
        </p:nvSpPr>
        <p:spPr bwMode="auto">
          <a:xfrm>
            <a:off x="6318508" y="6243479"/>
            <a:ext cx="48381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000" dirty="0"/>
              <a:t>Quelle: </a:t>
            </a:r>
            <a:r>
              <a:rPr lang="de-AT" sz="1000" dirty="0">
                <a:hlinkClick r:id="rId3"/>
              </a:rPr>
              <a:t>https://howtomechatronics.com/tutorials/arduino/ultrasonic-sensor-hc-sr04/</a:t>
            </a:r>
            <a:endParaRPr lang="de-AT" sz="10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DE827D4-E4B0-4D76-BB67-FAE8A2A46BB4}"/>
              </a:ext>
            </a:extLst>
          </p:cNvPr>
          <p:cNvCxnSpPr>
            <a:cxnSpLocks/>
          </p:cNvCxnSpPr>
          <p:nvPr/>
        </p:nvCxnSpPr>
        <p:spPr>
          <a:xfrm flipV="1">
            <a:off x="5905500" y="1421846"/>
            <a:ext cx="1120583" cy="5784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334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30060" cy="369332"/>
          </a:xfrm>
        </p:spPr>
        <p:txBody>
          <a:bodyPr/>
          <a:lstStyle/>
          <a:p>
            <a:r>
              <a:rPr lang="de-AT" dirty="0"/>
              <a:t>Einbindung von neuem Sensor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 </a:t>
            </a:r>
          </a:p>
        </p:txBody>
      </p:sp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87732A4-8CB0-43C4-84A8-D0C51102C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083" y="1257758"/>
            <a:ext cx="4861118" cy="498746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9BC531A-AE33-4177-8687-A44FCC32C541}"/>
              </a:ext>
            </a:extLst>
          </p:cNvPr>
          <p:cNvSpPr txBox="1"/>
          <p:nvPr/>
        </p:nvSpPr>
        <p:spPr bwMode="auto">
          <a:xfrm>
            <a:off x="6318508" y="6243479"/>
            <a:ext cx="48381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000" dirty="0"/>
              <a:t>Quelle: </a:t>
            </a:r>
            <a:r>
              <a:rPr lang="de-AT" sz="1000" dirty="0">
                <a:hlinkClick r:id="rId3"/>
              </a:rPr>
              <a:t>https://howtomechatronics.com/tutorials/arduino/ultrasonic-sensor-hc-sr04/</a:t>
            </a:r>
            <a:endParaRPr lang="de-AT" sz="1000" dirty="0"/>
          </a:p>
        </p:txBody>
      </p:sp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F0523E6-3D14-43ED-B808-349283E418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5" r="36364" b="17774"/>
          <a:stretch/>
        </p:blipFill>
        <p:spPr>
          <a:xfrm>
            <a:off x="523745" y="1865619"/>
            <a:ext cx="5861309" cy="377174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32597992-4028-48CD-85CE-27A907E65C21}"/>
              </a:ext>
            </a:extLst>
          </p:cNvPr>
          <p:cNvSpPr/>
          <p:nvPr/>
        </p:nvSpPr>
        <p:spPr>
          <a:xfrm>
            <a:off x="7381875" y="1237180"/>
            <a:ext cx="1524000" cy="924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752A1AC-97E8-42EE-A8F3-393C534DE638}"/>
              </a:ext>
            </a:extLst>
          </p:cNvPr>
          <p:cNvCxnSpPr>
            <a:cxnSpLocks/>
          </p:cNvCxnSpPr>
          <p:nvPr/>
        </p:nvCxnSpPr>
        <p:spPr>
          <a:xfrm flipH="1">
            <a:off x="2600325" y="1421846"/>
            <a:ext cx="4781551" cy="10927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D1322915-BD0B-48CE-8C9B-BE6F91053C3A}"/>
              </a:ext>
            </a:extLst>
          </p:cNvPr>
          <p:cNvSpPr/>
          <p:nvPr/>
        </p:nvSpPr>
        <p:spPr>
          <a:xfrm>
            <a:off x="502009" y="2390775"/>
            <a:ext cx="2098315" cy="409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1094901-1666-4A55-9FC6-28287E1FD751}"/>
              </a:ext>
            </a:extLst>
          </p:cNvPr>
          <p:cNvSpPr/>
          <p:nvPr/>
        </p:nvSpPr>
        <p:spPr>
          <a:xfrm>
            <a:off x="7426791" y="2476500"/>
            <a:ext cx="3526767" cy="2624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4D99382-0EEE-4BB2-8E9A-14F019709686}"/>
              </a:ext>
            </a:extLst>
          </p:cNvPr>
          <p:cNvCxnSpPr>
            <a:cxnSpLocks/>
          </p:cNvCxnSpPr>
          <p:nvPr/>
        </p:nvCxnSpPr>
        <p:spPr>
          <a:xfrm flipH="1">
            <a:off x="2600324" y="2626221"/>
            <a:ext cx="4826468" cy="8027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DF75806C-B53E-41A0-9B81-92208FEC5A05}"/>
              </a:ext>
            </a:extLst>
          </p:cNvPr>
          <p:cNvSpPr/>
          <p:nvPr/>
        </p:nvSpPr>
        <p:spPr>
          <a:xfrm>
            <a:off x="504825" y="3267974"/>
            <a:ext cx="2108199" cy="446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D0FDD50-205F-4718-80A2-57F8B59B332A}"/>
              </a:ext>
            </a:extLst>
          </p:cNvPr>
          <p:cNvSpPr/>
          <p:nvPr/>
        </p:nvSpPr>
        <p:spPr>
          <a:xfrm>
            <a:off x="7426791" y="3504719"/>
            <a:ext cx="4374684" cy="19721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06586F9-564C-49FA-8EC7-9791520A0B9E}"/>
              </a:ext>
            </a:extLst>
          </p:cNvPr>
          <p:cNvCxnSpPr>
            <a:cxnSpLocks/>
          </p:cNvCxnSpPr>
          <p:nvPr/>
        </p:nvCxnSpPr>
        <p:spPr>
          <a:xfrm flipH="1">
            <a:off x="4552950" y="4182584"/>
            <a:ext cx="2851384" cy="522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EB32B17D-2FB0-4BBA-823E-6327E63F48F7}"/>
              </a:ext>
            </a:extLst>
          </p:cNvPr>
          <p:cNvSpPr/>
          <p:nvPr/>
        </p:nvSpPr>
        <p:spPr>
          <a:xfrm>
            <a:off x="695325" y="4554193"/>
            <a:ext cx="3857625" cy="446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32738A8-22FE-47F2-8260-6E26AA620C84}"/>
              </a:ext>
            </a:extLst>
          </p:cNvPr>
          <p:cNvSpPr txBox="1"/>
          <p:nvPr/>
        </p:nvSpPr>
        <p:spPr bwMode="auto">
          <a:xfrm>
            <a:off x="773480" y="1563426"/>
            <a:ext cx="481574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600" dirty="0"/>
              <a:t>VORLAGE </a:t>
            </a:r>
            <a:r>
              <a:rPr lang="de-AT" sz="1600" kern="0" dirty="0"/>
              <a:t>006_PUT_Vorlage_Einbindung_Sensor</a:t>
            </a:r>
          </a:p>
          <a:p>
            <a:endParaRPr lang="de-AT" sz="1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1F79BB4-241C-4E42-B7EC-BEDB57A23912}"/>
              </a:ext>
            </a:extLst>
          </p:cNvPr>
          <p:cNvSpPr txBox="1"/>
          <p:nvPr/>
        </p:nvSpPr>
        <p:spPr bwMode="auto">
          <a:xfrm>
            <a:off x="3225415" y="2289781"/>
            <a:ext cx="152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de-AT" sz="1600" dirty="0"/>
              <a:t>Variablen für den Code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CA0FB68-98AF-4172-A8BA-5817C9570A42}"/>
              </a:ext>
            </a:extLst>
          </p:cNvPr>
          <p:cNvSpPr txBox="1"/>
          <p:nvPr/>
        </p:nvSpPr>
        <p:spPr bwMode="auto">
          <a:xfrm>
            <a:off x="2977584" y="3414974"/>
            <a:ext cx="3447235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de-AT" sz="1600" dirty="0"/>
              <a:t>Einstellungen für den Code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FC63FED-8F54-486D-90BF-8D1A5461114E}"/>
              </a:ext>
            </a:extLst>
          </p:cNvPr>
          <p:cNvSpPr txBox="1"/>
          <p:nvPr/>
        </p:nvSpPr>
        <p:spPr bwMode="auto">
          <a:xfrm>
            <a:off x="5045741" y="4695825"/>
            <a:ext cx="1425038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de-AT" sz="1600" dirty="0"/>
              <a:t>Code für den Sensor</a:t>
            </a:r>
          </a:p>
        </p:txBody>
      </p:sp>
    </p:spTree>
    <p:extLst>
      <p:ext uri="{BB962C8B-B14F-4D97-AF65-F5344CB8AC3E}">
        <p14:creationId xmlns:p14="http://schemas.microsoft.com/office/powerpoint/2010/main" val="1556899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30060" cy="369332"/>
          </a:xfrm>
        </p:spPr>
        <p:txBody>
          <a:bodyPr/>
          <a:lstStyle/>
          <a:p>
            <a:r>
              <a:rPr lang="de-AT" dirty="0"/>
              <a:t>Einbindung von neuem Sensor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Es entsteht folgender Code:</a:t>
            </a:r>
          </a:p>
          <a:p>
            <a:endParaRPr lang="de-AT" kern="0" dirty="0"/>
          </a:p>
          <a:p>
            <a:r>
              <a:rPr lang="de-AT" kern="0" dirty="0"/>
              <a:t>Dieser Code ist als Nr. 005</a:t>
            </a:r>
          </a:p>
          <a:p>
            <a:pPr marL="0" indent="0">
              <a:buNone/>
            </a:pPr>
            <a:r>
              <a:rPr lang="de-AT" kern="0" dirty="0"/>
              <a:t>In der Bibliothek vorhanden.</a:t>
            </a:r>
          </a:p>
          <a:p>
            <a:pPr marL="0" indent="0">
              <a:buNone/>
            </a:pPr>
            <a:endParaRPr lang="de-AT" kern="0" dirty="0"/>
          </a:p>
          <a:p>
            <a:r>
              <a:rPr lang="de-AT" kern="0" dirty="0"/>
              <a:t>Der Algorithmus wird hier</a:t>
            </a:r>
          </a:p>
          <a:p>
            <a:pPr marL="0" indent="0">
              <a:buNone/>
            </a:pPr>
            <a:r>
              <a:rPr lang="de-AT" kern="0" dirty="0"/>
              <a:t>beschrieben.</a:t>
            </a:r>
          </a:p>
          <a:p>
            <a:endParaRPr lang="de-AT" kern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0EA01A-8B17-4907-B6FC-9E1E5184C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 r="48828" b="14305"/>
          <a:stretch/>
        </p:blipFill>
        <p:spPr>
          <a:xfrm>
            <a:off x="4505853" y="871617"/>
            <a:ext cx="7076547" cy="5931335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B49BCC2-CC77-499E-BFAA-A587B49E4C07}"/>
              </a:ext>
            </a:extLst>
          </p:cNvPr>
          <p:cNvSpPr/>
          <p:nvPr/>
        </p:nvSpPr>
        <p:spPr>
          <a:xfrm>
            <a:off x="4505852" y="1104413"/>
            <a:ext cx="2580747" cy="3174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58693EB-465B-4F51-BD36-2E86EEC032B9}"/>
              </a:ext>
            </a:extLst>
          </p:cNvPr>
          <p:cNvSpPr txBox="1"/>
          <p:nvPr/>
        </p:nvSpPr>
        <p:spPr bwMode="auto">
          <a:xfrm>
            <a:off x="7086599" y="1061440"/>
            <a:ext cx="45817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600" dirty="0"/>
              <a:t>Es werden die benötigten Libraries eingebunden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193EA3-4C76-4529-9FF5-E992AAA63830}"/>
              </a:ext>
            </a:extLst>
          </p:cNvPr>
          <p:cNvSpPr/>
          <p:nvPr/>
        </p:nvSpPr>
        <p:spPr>
          <a:xfrm>
            <a:off x="4505852" y="1461875"/>
            <a:ext cx="3276073" cy="80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B531D0F-DB31-4322-A864-4A5B88205DA4}"/>
              </a:ext>
            </a:extLst>
          </p:cNvPr>
          <p:cNvSpPr txBox="1"/>
          <p:nvPr/>
        </p:nvSpPr>
        <p:spPr bwMode="auto">
          <a:xfrm>
            <a:off x="7781925" y="1376061"/>
            <a:ext cx="3725379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400" dirty="0"/>
              <a:t>Der Trigger Pin befindet sich auf D4 und der </a:t>
            </a:r>
          </a:p>
          <a:p>
            <a:r>
              <a:rPr lang="de-AT" sz="1400" dirty="0"/>
              <a:t>Echo Pin auf D5. Es wird eine Variable</a:t>
            </a:r>
          </a:p>
          <a:p>
            <a:r>
              <a:rPr lang="de-AT" sz="1400" dirty="0"/>
              <a:t>„Duration“ und „</a:t>
            </a:r>
            <a:r>
              <a:rPr lang="de-AT" sz="1400" dirty="0" err="1"/>
              <a:t>sensorvalue</a:t>
            </a:r>
            <a:r>
              <a:rPr lang="de-AT" sz="1400" dirty="0"/>
              <a:t>“ erstellt.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33879AF-1843-4A4B-A989-78C395C096B3}"/>
              </a:ext>
            </a:extLst>
          </p:cNvPr>
          <p:cNvSpPr/>
          <p:nvPr/>
        </p:nvSpPr>
        <p:spPr>
          <a:xfrm>
            <a:off x="4610363" y="3014450"/>
            <a:ext cx="2750806" cy="347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B8D1A30-F2AC-4DF3-B0FA-E548F5021CA3}"/>
              </a:ext>
            </a:extLst>
          </p:cNvPr>
          <p:cNvSpPr txBox="1"/>
          <p:nvPr/>
        </p:nvSpPr>
        <p:spPr bwMode="auto">
          <a:xfrm>
            <a:off x="7428839" y="2871909"/>
            <a:ext cx="3897221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400" dirty="0"/>
              <a:t>Der Pin 4 ist ein digitaler Output. Der Pin 5 ein </a:t>
            </a:r>
          </a:p>
          <a:p>
            <a:r>
              <a:rPr lang="de-AT" sz="1400" dirty="0"/>
              <a:t>digitaler Input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C997CA8-ADF9-4B40-8E54-6A774782EC0D}"/>
              </a:ext>
            </a:extLst>
          </p:cNvPr>
          <p:cNvSpPr/>
          <p:nvPr/>
        </p:nvSpPr>
        <p:spPr>
          <a:xfrm>
            <a:off x="4610362" y="4481300"/>
            <a:ext cx="4762237" cy="1272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278B54F-AFE6-48E3-9148-62B0550F0E9E}"/>
              </a:ext>
            </a:extLst>
          </p:cNvPr>
          <p:cNvSpPr txBox="1"/>
          <p:nvPr/>
        </p:nvSpPr>
        <p:spPr bwMode="auto">
          <a:xfrm>
            <a:off x="9477108" y="4855833"/>
            <a:ext cx="2619376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de-AT" sz="1400" dirty="0"/>
              <a:t>Benötigte Algorithmus für die Verwendung des HC SR04.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18D9526-D07F-4D26-90C4-7D205BD1BE36}"/>
              </a:ext>
            </a:extLst>
          </p:cNvPr>
          <p:cNvSpPr/>
          <p:nvPr/>
        </p:nvSpPr>
        <p:spPr>
          <a:xfrm>
            <a:off x="4714872" y="5986383"/>
            <a:ext cx="4286254" cy="326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EB0AE6D-F1DD-4A0C-A821-7D308AFD31A4}"/>
              </a:ext>
            </a:extLst>
          </p:cNvPr>
          <p:cNvSpPr txBox="1"/>
          <p:nvPr/>
        </p:nvSpPr>
        <p:spPr bwMode="auto">
          <a:xfrm>
            <a:off x="9477108" y="5554426"/>
            <a:ext cx="2619376" cy="7386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de-AT" sz="1400" dirty="0"/>
              <a:t>Der Wert der Variable „</a:t>
            </a:r>
            <a:r>
              <a:rPr lang="de-AT" sz="1400" dirty="0" err="1"/>
              <a:t>sensorvalue</a:t>
            </a:r>
            <a:r>
              <a:rPr lang="de-AT" sz="1400" dirty="0"/>
              <a:t>“ wird auf die Property „HC_SR04“ geschickt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3FD07CF-41C3-4BBF-A919-52D16D8C2292}"/>
              </a:ext>
            </a:extLst>
          </p:cNvPr>
          <p:cNvCxnSpPr>
            <a:cxnSpLocks/>
          </p:cNvCxnSpPr>
          <p:nvPr/>
        </p:nvCxnSpPr>
        <p:spPr>
          <a:xfrm flipV="1">
            <a:off x="8991603" y="6011325"/>
            <a:ext cx="533264" cy="1471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497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30060" cy="369332"/>
          </a:xfrm>
        </p:spPr>
        <p:txBody>
          <a:bodyPr/>
          <a:lstStyle/>
          <a:p>
            <a:r>
              <a:rPr lang="de-AT" dirty="0"/>
              <a:t>Einbindung von neuem Sensor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Da der Arduino keine Anzeige hat, gibt es folgende Möglichkeit um den aktuellen Status auslesen zu können </a:t>
            </a:r>
            <a:r>
              <a:rPr lang="de-AT" kern="0" dirty="0">
                <a:sym typeface="Wingdings" panose="05000000000000000000" pitchFamily="2" charset="2"/>
              </a:rPr>
              <a:t> der serielle Monitor.</a:t>
            </a:r>
          </a:p>
          <a:p>
            <a:endParaRPr lang="de-AT" kern="0" dirty="0">
              <a:sym typeface="Wingdings" panose="05000000000000000000" pitchFamily="2" charset="2"/>
            </a:endParaRPr>
          </a:p>
          <a:p>
            <a:r>
              <a:rPr lang="de-AT" kern="0" dirty="0">
                <a:sym typeface="Wingdings" panose="05000000000000000000" pitchFamily="2" charset="2"/>
              </a:rPr>
              <a:t>In der Arduino IDE wird rechts oben auf das Lupensymbol geklickt.</a:t>
            </a:r>
          </a:p>
          <a:p>
            <a:endParaRPr lang="de-AT" kern="0" dirty="0">
              <a:sym typeface="Wingdings" panose="05000000000000000000" pitchFamily="2" charset="2"/>
            </a:endParaRPr>
          </a:p>
          <a:p>
            <a:r>
              <a:rPr lang="de-AT" kern="0" dirty="0">
                <a:sym typeface="Wingdings" panose="05000000000000000000" pitchFamily="2" charset="2"/>
              </a:rPr>
              <a:t>Wenn der Beispielcode 005 ausgeführt wird, dann ergibt sich folgende Ausgabe:</a:t>
            </a:r>
            <a:endParaRPr lang="de-AT" kern="0" dirty="0"/>
          </a:p>
          <a:p>
            <a:endParaRPr lang="de-AT" kern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  <p:sp>
        <p:nvSpPr>
          <p:cNvPr id="9" name="Titel 5">
            <a:extLst>
              <a:ext uri="{FF2B5EF4-FFF2-40B4-BE49-F238E27FC236}">
                <a16:creationId xmlns:a16="http://schemas.microsoft.com/office/drawing/2014/main" id="{19C68FC7-0113-4D9B-A2D8-8531997C0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968" y="913144"/>
            <a:ext cx="5641843" cy="648072"/>
          </a:xfrm>
        </p:spPr>
        <p:txBody>
          <a:bodyPr/>
          <a:lstStyle/>
          <a:p>
            <a:r>
              <a:rPr lang="de-AT" dirty="0"/>
              <a:t>Ausgabe des seriellen Monitors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742BB31-4567-40F9-918E-741784F7B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846" y="2316469"/>
            <a:ext cx="626754" cy="7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88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30060" cy="369332"/>
          </a:xfrm>
        </p:spPr>
        <p:txBody>
          <a:bodyPr/>
          <a:lstStyle/>
          <a:p>
            <a:r>
              <a:rPr lang="de-AT" dirty="0"/>
              <a:t>Einbindung von neuem Sensor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AT" kern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  <p:sp>
        <p:nvSpPr>
          <p:cNvPr id="9" name="Titel 5">
            <a:extLst>
              <a:ext uri="{FF2B5EF4-FFF2-40B4-BE49-F238E27FC236}">
                <a16:creationId xmlns:a16="http://schemas.microsoft.com/office/drawing/2014/main" id="{19C68FC7-0113-4D9B-A2D8-8531997C0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968" y="913144"/>
            <a:ext cx="5641843" cy="648072"/>
          </a:xfrm>
        </p:spPr>
        <p:txBody>
          <a:bodyPr/>
          <a:lstStyle/>
          <a:p>
            <a:r>
              <a:rPr lang="de-AT" dirty="0"/>
              <a:t>Ausgabe des seriellen Monitors</a:t>
            </a:r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EE96123-EB55-4794-90DE-6101614485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" r="339"/>
          <a:stretch/>
        </p:blipFill>
        <p:spPr>
          <a:xfrm>
            <a:off x="2755131" y="1421846"/>
            <a:ext cx="7617594" cy="540552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3BE8F20-4621-462E-9A67-D6B59C2DD0C8}"/>
              </a:ext>
            </a:extLst>
          </p:cNvPr>
          <p:cNvSpPr/>
          <p:nvPr/>
        </p:nvSpPr>
        <p:spPr>
          <a:xfrm>
            <a:off x="2755131" y="1969089"/>
            <a:ext cx="2521544" cy="1617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761351A-2B25-45AB-9279-A96AEA2915B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276675" y="1969091"/>
            <a:ext cx="1501630" cy="80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AF6B4B8-CE40-4CE9-873F-8F0793AE5E4A}"/>
              </a:ext>
            </a:extLst>
          </p:cNvPr>
          <p:cNvSpPr txBox="1"/>
          <p:nvPr/>
        </p:nvSpPr>
        <p:spPr bwMode="auto">
          <a:xfrm>
            <a:off x="6788989" y="1747909"/>
            <a:ext cx="4660822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de-AT" sz="1400" dirty="0"/>
              <a:t>Es wird probiert sich zu einem Wifi Netz zu verbinden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4E125F6-60AC-4424-85B8-6C8C3F34DE90}"/>
              </a:ext>
            </a:extLst>
          </p:cNvPr>
          <p:cNvSpPr/>
          <p:nvPr/>
        </p:nvSpPr>
        <p:spPr>
          <a:xfrm>
            <a:off x="2755131" y="2131276"/>
            <a:ext cx="2521544" cy="508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0673408-57B5-4ED1-8239-D2DC88FB1836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276675" y="2337759"/>
            <a:ext cx="1501630" cy="476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C58C309-C3C0-442A-BBD5-28EEDA22D5B9}"/>
              </a:ext>
            </a:extLst>
          </p:cNvPr>
          <p:cNvSpPr txBox="1"/>
          <p:nvPr/>
        </p:nvSpPr>
        <p:spPr bwMode="auto">
          <a:xfrm>
            <a:off x="6769178" y="2131884"/>
            <a:ext cx="4660822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de-AT" sz="1400" dirty="0"/>
              <a:t>Wenn erfolgreich verbunden wurde, werden wichtige </a:t>
            </a:r>
            <a:r>
              <a:rPr lang="de-AT" sz="1400" dirty="0" err="1"/>
              <a:t>Stati</a:t>
            </a:r>
            <a:r>
              <a:rPr lang="de-AT" sz="1400" dirty="0"/>
              <a:t> und Eigenschaften angezeigt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45D450F-622B-4DB5-9ECC-F69FCAA3DE95}"/>
              </a:ext>
            </a:extLst>
          </p:cNvPr>
          <p:cNvSpPr/>
          <p:nvPr/>
        </p:nvSpPr>
        <p:spPr>
          <a:xfrm>
            <a:off x="2755131" y="2653476"/>
            <a:ext cx="4350344" cy="12584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059493-3F3D-4C75-9412-2B73166E7C37}"/>
              </a:ext>
            </a:extLst>
          </p:cNvPr>
          <p:cNvSpPr txBox="1"/>
          <p:nvPr/>
        </p:nvSpPr>
        <p:spPr bwMode="auto">
          <a:xfrm>
            <a:off x="7218655" y="2709100"/>
            <a:ext cx="4660822" cy="7386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de-AT" sz="1400" dirty="0"/>
              <a:t>Es wird ein PUT Request mit den aufgeführten Eigen-</a:t>
            </a:r>
          </a:p>
          <a:p>
            <a:r>
              <a:rPr lang="de-AT" sz="1400" dirty="0" err="1"/>
              <a:t>Schaften</a:t>
            </a:r>
            <a:r>
              <a:rPr lang="de-AT" sz="1400" dirty="0"/>
              <a:t> abgesetzt. Es Wird auf die Property</a:t>
            </a:r>
          </a:p>
          <a:p>
            <a:r>
              <a:rPr lang="de-AT" sz="1400" dirty="0"/>
              <a:t>HC_SR04 der Wert 92.55 geschickt.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C913785-FB03-4565-9D4A-975E76C617FC}"/>
              </a:ext>
            </a:extLst>
          </p:cNvPr>
          <p:cNvSpPr/>
          <p:nvPr/>
        </p:nvSpPr>
        <p:spPr>
          <a:xfrm>
            <a:off x="2755131" y="4064371"/>
            <a:ext cx="2932605" cy="23298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87992A4-C759-4905-BD7D-5F6A46E15E5C}"/>
              </a:ext>
            </a:extLst>
          </p:cNvPr>
          <p:cNvSpPr txBox="1"/>
          <p:nvPr/>
        </p:nvSpPr>
        <p:spPr bwMode="auto">
          <a:xfrm>
            <a:off x="5723986" y="4212140"/>
            <a:ext cx="4660822" cy="22467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de-AT" sz="1400" dirty="0"/>
              <a:t>Hier die Antwort des </a:t>
            </a:r>
            <a:r>
              <a:rPr lang="de-AT" sz="1400" dirty="0" err="1"/>
              <a:t>Thingworx</a:t>
            </a:r>
            <a:r>
              <a:rPr lang="de-AT" sz="1400" dirty="0"/>
              <a:t> Servers. Hier sind die 2 markierten Zeilen von Bedeutung.</a:t>
            </a:r>
          </a:p>
          <a:p>
            <a:endParaRPr lang="de-AT" sz="1400" dirty="0"/>
          </a:p>
          <a:p>
            <a:r>
              <a:rPr lang="de-AT" sz="1400" dirty="0"/>
              <a:t>In der zweiten Zeile wird der HTTP-Status Code angezeigt. Der Wert 200 zeigt eine erfolgreiche Übertragung an. Jeder andere Wert gibt einen Fehler an.</a:t>
            </a:r>
          </a:p>
          <a:p>
            <a:endParaRPr lang="de-AT" sz="1400" dirty="0"/>
          </a:p>
          <a:p>
            <a:r>
              <a:rPr lang="de-AT" sz="1400" dirty="0"/>
              <a:t>In der letzten Zeile wird das Problem dargestellt. Bei einem Status Code von 200 gibt es keinen Fehler </a:t>
            </a:r>
            <a:r>
              <a:rPr lang="de-AT" sz="1400" dirty="0">
                <a:sym typeface="Wingdings" panose="05000000000000000000" pitchFamily="2" charset="2"/>
              </a:rPr>
              <a:t> der Wert 0 wird dargestellt.</a:t>
            </a:r>
            <a:endParaRPr lang="de-AT" sz="14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891F7CD-B10E-4D2C-9FDB-72EA0465F5A6}"/>
              </a:ext>
            </a:extLst>
          </p:cNvPr>
          <p:cNvSpPr/>
          <p:nvPr/>
        </p:nvSpPr>
        <p:spPr>
          <a:xfrm>
            <a:off x="2743048" y="4172815"/>
            <a:ext cx="788717" cy="161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9DF4C56-7873-4726-BED5-5CE2991669B0}"/>
              </a:ext>
            </a:extLst>
          </p:cNvPr>
          <p:cNvSpPr/>
          <p:nvPr/>
        </p:nvSpPr>
        <p:spPr>
          <a:xfrm>
            <a:off x="2755131" y="6204692"/>
            <a:ext cx="172627" cy="171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04756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30060" cy="369332"/>
          </a:xfrm>
        </p:spPr>
        <p:txBody>
          <a:bodyPr/>
          <a:lstStyle/>
          <a:p>
            <a:r>
              <a:rPr lang="de-AT" dirty="0"/>
              <a:t>Einbindung von neuem Sensor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Falscher </a:t>
            </a:r>
            <a:r>
              <a:rPr lang="de-AT" kern="0" dirty="0" err="1"/>
              <a:t>Propertyname</a:t>
            </a:r>
            <a:endParaRPr lang="de-AT" kern="0" dirty="0"/>
          </a:p>
          <a:p>
            <a:endParaRPr lang="de-AT" kern="0" dirty="0"/>
          </a:p>
          <a:p>
            <a:endParaRPr lang="de-AT" kern="0" dirty="0"/>
          </a:p>
          <a:p>
            <a:endParaRPr lang="de-AT" kern="0" dirty="0"/>
          </a:p>
          <a:p>
            <a:endParaRPr lang="de-AT" kern="0" dirty="0"/>
          </a:p>
          <a:p>
            <a:r>
              <a:rPr lang="de-AT" kern="0" dirty="0"/>
              <a:t>Falscher Server</a:t>
            </a:r>
          </a:p>
          <a:p>
            <a:endParaRPr lang="de-AT" kern="0" dirty="0"/>
          </a:p>
          <a:p>
            <a:endParaRPr lang="de-AT" kern="0" dirty="0"/>
          </a:p>
          <a:p>
            <a:endParaRPr lang="de-AT" kern="0" dirty="0"/>
          </a:p>
          <a:p>
            <a:r>
              <a:rPr lang="de-AT" kern="0" dirty="0"/>
              <a:t>Falscher Sicherheitsschlüssel</a:t>
            </a:r>
          </a:p>
          <a:p>
            <a:endParaRPr lang="de-AT" kern="0" dirty="0"/>
          </a:p>
          <a:p>
            <a:endParaRPr lang="de-AT" kern="0" dirty="0"/>
          </a:p>
          <a:p>
            <a:r>
              <a:rPr lang="de-AT" kern="0" dirty="0"/>
              <a:t>Link für HTTP Status-Tabelle: </a:t>
            </a:r>
            <a:r>
              <a:rPr lang="de-AT" dirty="0">
                <a:hlinkClick r:id="rId2"/>
              </a:rPr>
              <a:t>https://de.wikipedia.org/wiki/HTTP-Statuscode</a:t>
            </a:r>
            <a:endParaRPr lang="de-AT" kern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  <p:sp>
        <p:nvSpPr>
          <p:cNvPr id="9" name="Titel 5">
            <a:extLst>
              <a:ext uri="{FF2B5EF4-FFF2-40B4-BE49-F238E27FC236}">
                <a16:creationId xmlns:a16="http://schemas.microsoft.com/office/drawing/2014/main" id="{19C68FC7-0113-4D9B-A2D8-8531997C0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968" y="913144"/>
            <a:ext cx="5641843" cy="648072"/>
          </a:xfrm>
        </p:spPr>
        <p:txBody>
          <a:bodyPr/>
          <a:lstStyle/>
          <a:p>
            <a:r>
              <a:rPr lang="de-AT" dirty="0"/>
              <a:t>Beispiele Fehler</a:t>
            </a: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E521440-BCA9-4DC5-8A0C-B0F31F0D4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9" b="72761"/>
          <a:stretch/>
        </p:blipFill>
        <p:spPr>
          <a:xfrm>
            <a:off x="1227951" y="2164359"/>
            <a:ext cx="9160034" cy="335559"/>
          </a:xfrm>
          <a:prstGeom prst="rect">
            <a:avLst/>
          </a:prstGeom>
        </p:spPr>
      </p:pic>
      <p:pic>
        <p:nvPicPr>
          <p:cNvPr id="24" name="Grafik 2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5834C5C-3170-4C04-AECD-55A1394EA5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75" b="7761"/>
          <a:stretch/>
        </p:blipFill>
        <p:spPr>
          <a:xfrm>
            <a:off x="1227951" y="2768368"/>
            <a:ext cx="9160034" cy="53689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842F7E2-0CEA-49A8-BBE8-D8AE31C51A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854" b="9559"/>
          <a:stretch/>
        </p:blipFill>
        <p:spPr>
          <a:xfrm>
            <a:off x="1226012" y="4430728"/>
            <a:ext cx="9161973" cy="20419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D27739E-D9F9-4BF7-B63A-E43F2F739E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192" b="32270"/>
          <a:stretch/>
        </p:blipFill>
        <p:spPr>
          <a:xfrm>
            <a:off x="1226012" y="3829575"/>
            <a:ext cx="9161973" cy="335559"/>
          </a:xfrm>
          <a:prstGeom prst="rect">
            <a:avLst/>
          </a:prstGeom>
        </p:spPr>
      </p:pic>
      <p:pic>
        <p:nvPicPr>
          <p:cNvPr id="21" name="Grafik 2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F26D2CD-2111-45FF-9891-2BBF8435B6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92" b="64968"/>
          <a:stretch/>
        </p:blipFill>
        <p:spPr>
          <a:xfrm>
            <a:off x="1227951" y="5212763"/>
            <a:ext cx="9160034" cy="33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75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050835" cy="369332"/>
          </a:xfrm>
        </p:spPr>
        <p:txBody>
          <a:bodyPr/>
          <a:lstStyle/>
          <a:p>
            <a:r>
              <a:rPr lang="de-AT" dirty="0"/>
              <a:t>Hausübung Drehdecoder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Bis zum 3. Teil der Schulung (März 2020) soll der kodierte Drehschalter KY-040 selbst in Betrieb genommen werden.</a:t>
            </a:r>
          </a:p>
          <a:p>
            <a:endParaRPr lang="de-AT" kern="0" dirty="0"/>
          </a:p>
          <a:p>
            <a:r>
              <a:rPr lang="de-AT" kern="0" dirty="0"/>
              <a:t>Auf der </a:t>
            </a:r>
            <a:r>
              <a:rPr lang="de-AT" kern="0" dirty="0" err="1"/>
              <a:t>Thingworxplattform</a:t>
            </a:r>
            <a:r>
              <a:rPr lang="de-AT" kern="0" dirty="0"/>
              <a:t> sollen folgende Properties erstellt und angezeigt werden:</a:t>
            </a:r>
          </a:p>
          <a:p>
            <a:pPr lvl="1"/>
            <a:r>
              <a:rPr lang="de-AT" kern="0" dirty="0" err="1"/>
              <a:t>Clockwise</a:t>
            </a:r>
            <a:r>
              <a:rPr lang="de-AT" kern="0" dirty="0"/>
              <a:t> </a:t>
            </a:r>
          </a:p>
          <a:p>
            <a:pPr lvl="1"/>
            <a:r>
              <a:rPr lang="de-AT" kern="0" dirty="0" err="1"/>
              <a:t>Counterclockwise</a:t>
            </a:r>
            <a:endParaRPr lang="de-AT" kern="0" dirty="0"/>
          </a:p>
          <a:p>
            <a:pPr marL="457200" lvl="1" indent="0">
              <a:buNone/>
            </a:pPr>
            <a:r>
              <a:rPr lang="de-AT" kern="0" dirty="0">
                <a:sym typeface="Wingdings" panose="05000000000000000000" pitchFamily="2" charset="2"/>
              </a:rPr>
              <a:t>	</a:t>
            </a:r>
            <a:r>
              <a:rPr lang="de-AT" kern="0" dirty="0"/>
              <a:t>Wird gegen oder in den Uhrzeigersinn gedreht?</a:t>
            </a:r>
          </a:p>
          <a:p>
            <a:pPr lvl="1"/>
            <a:r>
              <a:rPr lang="de-AT" kern="0" dirty="0"/>
              <a:t>Position</a:t>
            </a:r>
          </a:p>
          <a:p>
            <a:pPr marL="457200" lvl="1" indent="0">
              <a:buNone/>
            </a:pPr>
            <a:r>
              <a:rPr lang="de-AT" kern="0" dirty="0">
                <a:sym typeface="Wingdings" panose="05000000000000000000" pitchFamily="2" charset="2"/>
              </a:rPr>
              <a:t>	</a:t>
            </a:r>
            <a:r>
              <a:rPr lang="de-AT" kern="0" dirty="0"/>
              <a:t>Anzeige der aktuellen Position (dabei wird in den Uhrzeigersinn ein Schritt als +1 positiv und gegen den 	Uhrzeigersinn als -1 negativ gewertet).</a:t>
            </a:r>
          </a:p>
          <a:p>
            <a:pPr marL="457200" lvl="1" indent="0">
              <a:buNone/>
            </a:pPr>
            <a:endParaRPr lang="de-AT" kern="0" dirty="0"/>
          </a:p>
          <a:p>
            <a:r>
              <a:rPr lang="de-AT" kern="0" dirty="0"/>
              <a:t>Es wird Anfang Februar eine Erinnerungs- und Hilfestellungsmail von mir geschickt!</a:t>
            </a:r>
          </a:p>
          <a:p>
            <a:endParaRPr lang="de-AT" kern="0" dirty="0"/>
          </a:p>
          <a:p>
            <a:endParaRPr lang="de-AT" kern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4BC6DBB-1391-467A-ABDE-C37263309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4106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7076CE8-5D6F-4626-9991-0894E8334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Nachmittag</a:t>
            </a:r>
          </a:p>
          <a:p>
            <a:pPr lvl="1"/>
            <a:r>
              <a:rPr lang="de-AT" dirty="0"/>
              <a:t>Wiederholung des ersten Seminarteiles Teil 2</a:t>
            </a:r>
          </a:p>
          <a:p>
            <a:pPr lvl="2"/>
            <a:r>
              <a:rPr lang="de-AT" dirty="0"/>
              <a:t>Inbetriebnahme des neuen Arduinos am neuen Server</a:t>
            </a:r>
          </a:p>
          <a:p>
            <a:pPr lvl="1"/>
            <a:endParaRPr lang="de-AT" dirty="0"/>
          </a:p>
          <a:p>
            <a:pPr lvl="1"/>
            <a:r>
              <a:rPr lang="de-AT" dirty="0"/>
              <a:t>Einbindung eines neuen Sensor (hier der Ultraschallabstandssensor HC SR04)</a:t>
            </a:r>
          </a:p>
          <a:p>
            <a:pPr lvl="2"/>
            <a:r>
              <a:rPr lang="de-AT" dirty="0"/>
              <a:t>Wie bindet man einen neuen (unbekannten) Sensor ein?</a:t>
            </a:r>
          </a:p>
          <a:p>
            <a:pPr lvl="2"/>
            <a:r>
              <a:rPr lang="de-AT" dirty="0"/>
              <a:t>Funktionsweise des HC SR04</a:t>
            </a:r>
          </a:p>
          <a:p>
            <a:pPr lvl="2"/>
            <a:r>
              <a:rPr lang="de-AT" dirty="0"/>
              <a:t>Einbindung des HC SR04 in den Arduino Code</a:t>
            </a:r>
          </a:p>
          <a:p>
            <a:pPr lvl="2"/>
            <a:r>
              <a:rPr lang="de-AT" dirty="0"/>
              <a:t>Ausgabe im seriellen Monitor</a:t>
            </a:r>
          </a:p>
          <a:p>
            <a:pPr lvl="2"/>
            <a:endParaRPr lang="de-AT" dirty="0"/>
          </a:p>
          <a:p>
            <a:pPr lvl="1"/>
            <a:r>
              <a:rPr lang="de-AT" dirty="0"/>
              <a:t>Hausübung Drehdecoder KY-040 bis zum 3. Teil</a:t>
            </a:r>
          </a:p>
          <a:p>
            <a:pPr lvl="2"/>
            <a:r>
              <a:rPr lang="de-AT" dirty="0"/>
              <a:t>Aufgabenstellung</a:t>
            </a:r>
          </a:p>
          <a:p>
            <a:pPr lvl="2"/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lvl="1"/>
            <a:endParaRPr lang="de-AT" dirty="0"/>
          </a:p>
          <a:p>
            <a:pPr lvl="2"/>
            <a:endParaRPr lang="de-AT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FC99100-682E-4C01-A7A5-5A913283F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C7A59D-B425-410A-AADE-9A92C855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4682992-55C2-419A-B47E-C4E03E1336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1552220" cy="369332"/>
          </a:xfrm>
        </p:spPr>
        <p:txBody>
          <a:bodyPr/>
          <a:lstStyle/>
          <a:p>
            <a:r>
              <a:rPr lang="de-AT" dirty="0"/>
              <a:t>Tagesablauf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4E37ADB-BFE9-4FF0-BB2C-BD212166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4626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23B1537-193D-4BB3-BF54-A0C5CC26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Welche Erfahrungen habt ihr gemacht?</a:t>
            </a:r>
          </a:p>
          <a:p>
            <a:endParaRPr lang="de-AT" dirty="0"/>
          </a:p>
          <a:p>
            <a:r>
              <a:rPr lang="de-AT" dirty="0"/>
              <a:t>Wurden eigene Projekte realisiert?</a:t>
            </a:r>
          </a:p>
          <a:p>
            <a:endParaRPr lang="de-AT" dirty="0"/>
          </a:p>
          <a:p>
            <a:r>
              <a:rPr lang="de-AT" dirty="0"/>
              <a:t>Wurden Diplomarbeiten realisiert?</a:t>
            </a:r>
          </a:p>
          <a:p>
            <a:endParaRPr lang="de-AT" dirty="0"/>
          </a:p>
          <a:p>
            <a:r>
              <a:rPr lang="de-AT" dirty="0"/>
              <a:t>Hat für die Realisierung eines Projektes etwas gefehlt?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500510" cy="369332"/>
          </a:xfrm>
        </p:spPr>
        <p:txBody>
          <a:bodyPr/>
          <a:lstStyle/>
          <a:p>
            <a:r>
              <a:rPr lang="de-AT" dirty="0"/>
              <a:t>Besprechung mit Teilnehmer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19953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23B1537-193D-4BB3-BF54-A0C5CC26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Arduino MKR Wifi 1010 </a:t>
            </a:r>
          </a:p>
          <a:p>
            <a:endParaRPr lang="de-AT" dirty="0"/>
          </a:p>
          <a:p>
            <a:r>
              <a:rPr lang="de-AT" dirty="0"/>
              <a:t>Ultraschall Abstandssensor HC SR04</a:t>
            </a:r>
          </a:p>
          <a:p>
            <a:endParaRPr lang="de-AT" dirty="0"/>
          </a:p>
          <a:p>
            <a:r>
              <a:rPr lang="de-AT" dirty="0"/>
              <a:t>Kodierter Drehschalter KY-040</a:t>
            </a:r>
          </a:p>
          <a:p>
            <a:endParaRPr lang="de-AT" dirty="0"/>
          </a:p>
          <a:p>
            <a:r>
              <a:rPr lang="de-AT" dirty="0"/>
              <a:t>Steckboard</a:t>
            </a:r>
          </a:p>
          <a:p>
            <a:endParaRPr lang="de-AT" dirty="0"/>
          </a:p>
          <a:p>
            <a:r>
              <a:rPr lang="de-AT" dirty="0"/>
              <a:t>Benötige Jumper Kabel zum Verbinden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1974580" cy="369332"/>
          </a:xfrm>
        </p:spPr>
        <p:txBody>
          <a:bodyPr/>
          <a:lstStyle/>
          <a:p>
            <a:r>
              <a:rPr lang="de-AT" dirty="0"/>
              <a:t>Neue Hardware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25996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23B1537-193D-4BB3-BF54-A0C5CC26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Arduino MKR Wifi 1010 </a:t>
            </a:r>
          </a:p>
          <a:p>
            <a:endParaRPr lang="de-AT" dirty="0"/>
          </a:p>
          <a:p>
            <a:pPr lvl="1"/>
            <a:r>
              <a:rPr lang="de-AT" dirty="0"/>
              <a:t>Link: </a:t>
            </a:r>
            <a:r>
              <a:rPr lang="de-AT" dirty="0">
                <a:hlinkClick r:id="rId2"/>
              </a:rPr>
              <a:t>https://store.arduino.cc/mkr-wifi-1010</a:t>
            </a:r>
            <a:endParaRPr lang="de-AT" dirty="0"/>
          </a:p>
          <a:p>
            <a:pPr lvl="1"/>
            <a:endParaRPr lang="de-AT" dirty="0"/>
          </a:p>
          <a:p>
            <a:pPr lvl="1"/>
            <a:r>
              <a:rPr lang="de-AT" dirty="0"/>
              <a:t>ESP32 basierter Mikrocontroller mit Bluetooth und Wifi- Anbindung</a:t>
            </a:r>
          </a:p>
          <a:p>
            <a:pPr lvl="1"/>
            <a:endParaRPr lang="de-AT" dirty="0"/>
          </a:p>
          <a:p>
            <a:pPr lvl="1"/>
            <a:r>
              <a:rPr lang="de-AT" dirty="0"/>
              <a:t>Günstiger als MKR 1000 Modul</a:t>
            </a:r>
          </a:p>
          <a:p>
            <a:pPr lvl="1"/>
            <a:endParaRPr lang="de-AT" dirty="0"/>
          </a:p>
          <a:p>
            <a:pPr lvl="1"/>
            <a:r>
              <a:rPr lang="de-AT" dirty="0"/>
              <a:t>Entwicklung einer GUI (</a:t>
            </a:r>
            <a:r>
              <a:rPr lang="de-AT" dirty="0" err="1"/>
              <a:t>Graphical</a:t>
            </a:r>
            <a:r>
              <a:rPr lang="de-AT" dirty="0"/>
              <a:t> User Interface) auf ESP32 Modul im Gange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1974580" cy="369332"/>
          </a:xfrm>
        </p:spPr>
        <p:txBody>
          <a:bodyPr/>
          <a:lstStyle/>
          <a:p>
            <a:r>
              <a:rPr lang="de-AT" dirty="0"/>
              <a:t>Neue Hardware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8" name="Grafik 7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324BA8AC-6FA6-452A-9702-BABABC176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28" y="4479116"/>
            <a:ext cx="4183743" cy="200423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A1FE033-97C1-4C46-9449-61C0310E1F31}"/>
              </a:ext>
            </a:extLst>
          </p:cNvPr>
          <p:cNvSpPr txBox="1"/>
          <p:nvPr/>
        </p:nvSpPr>
        <p:spPr bwMode="auto">
          <a:xfrm>
            <a:off x="4358986" y="6483350"/>
            <a:ext cx="34740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000" dirty="0"/>
              <a:t>Quelle: </a:t>
            </a:r>
            <a:r>
              <a:rPr lang="de-AT" sz="1000" dirty="0">
                <a:hlinkClick r:id="rId2"/>
              </a:rPr>
              <a:t>https://store.arduino.cc/mkr-wifi-1010</a:t>
            </a:r>
            <a:r>
              <a:rPr lang="de-AT" sz="1000" dirty="0"/>
              <a:t> (19.10.2019)</a:t>
            </a:r>
          </a:p>
        </p:txBody>
      </p:sp>
    </p:spTree>
    <p:extLst>
      <p:ext uri="{BB962C8B-B14F-4D97-AF65-F5344CB8AC3E}">
        <p14:creationId xmlns:p14="http://schemas.microsoft.com/office/powerpoint/2010/main" val="4079682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23B1537-193D-4BB3-BF54-A0C5CC26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Ultraschall Abstandssensor HC SR04</a:t>
            </a:r>
          </a:p>
          <a:p>
            <a:endParaRPr lang="de-AT" dirty="0"/>
          </a:p>
          <a:p>
            <a:pPr lvl="1"/>
            <a:r>
              <a:rPr lang="de-AT" dirty="0"/>
              <a:t>Datenblatt: </a:t>
            </a:r>
            <a:r>
              <a:rPr lang="de-AT" dirty="0">
                <a:hlinkClick r:id="rId2"/>
              </a:rPr>
              <a:t>https://www.mikrocontroller.net/attachment/218122/HC-SR04_ultraschallmodul_beschreibung_3.pdf</a:t>
            </a:r>
            <a:endParaRPr lang="de-AT" dirty="0"/>
          </a:p>
          <a:p>
            <a:pPr lvl="1"/>
            <a:endParaRPr lang="de-AT" dirty="0"/>
          </a:p>
          <a:p>
            <a:pPr lvl="1"/>
            <a:r>
              <a:rPr lang="de-AT" dirty="0"/>
              <a:t>Abstand wird basierend auf einer Ultraschall Laufzeitmessung ermittelt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1974580" cy="369332"/>
          </a:xfrm>
        </p:spPr>
        <p:txBody>
          <a:bodyPr/>
          <a:lstStyle/>
          <a:p>
            <a:r>
              <a:rPr lang="de-AT" dirty="0"/>
              <a:t>Neue Hardware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1FE033-97C1-4C46-9449-61C0310E1F31}"/>
              </a:ext>
            </a:extLst>
          </p:cNvPr>
          <p:cNvSpPr txBox="1"/>
          <p:nvPr/>
        </p:nvSpPr>
        <p:spPr bwMode="auto">
          <a:xfrm>
            <a:off x="2597973" y="5433234"/>
            <a:ext cx="698139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000" dirty="0"/>
              <a:t>Quelle: </a:t>
            </a:r>
            <a:r>
              <a:rPr lang="de-AT" sz="1000" dirty="0">
                <a:hlinkClick r:id="rId2"/>
              </a:rPr>
              <a:t>https://www.mikrocontroller.net/attachment/218122/HC-SR04_ultraschallmodul_beschreibung_3.pdf</a:t>
            </a:r>
            <a:r>
              <a:rPr lang="de-AT" sz="1000" dirty="0"/>
              <a:t>(19.10.2019)</a:t>
            </a:r>
          </a:p>
        </p:txBody>
      </p:sp>
      <p:pic>
        <p:nvPicPr>
          <p:cNvPr id="10" name="Grafik 9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58503B89-04FA-4A60-9718-1F9353F33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488" y="3429000"/>
            <a:ext cx="3033023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24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23B1537-193D-4BB3-BF54-A0C5CC26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Kodierter Drehschalter KY-040</a:t>
            </a:r>
          </a:p>
          <a:p>
            <a:endParaRPr lang="de-AT" dirty="0"/>
          </a:p>
          <a:p>
            <a:pPr lvl="1"/>
            <a:r>
              <a:rPr lang="de-AT" dirty="0"/>
              <a:t>Datenblatt: </a:t>
            </a:r>
            <a:r>
              <a:rPr lang="de-AT" dirty="0">
                <a:hlinkClick r:id="rId2"/>
              </a:rPr>
              <a:t>https://www.handsontec.com/dataspecs/module/Rotary%20Encoder.pdf</a:t>
            </a:r>
            <a:endParaRPr lang="de-AT" dirty="0"/>
          </a:p>
          <a:p>
            <a:pPr lvl="1"/>
            <a:endParaRPr lang="de-AT" dirty="0"/>
          </a:p>
          <a:p>
            <a:pPr lvl="1"/>
            <a:r>
              <a:rPr lang="de-AT" dirty="0"/>
              <a:t>Ermittlung zur Stellung eines rotierenden Körpers inkl. Drehrichtungsangabe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1974580" cy="369332"/>
          </a:xfrm>
        </p:spPr>
        <p:txBody>
          <a:bodyPr/>
          <a:lstStyle/>
          <a:p>
            <a:r>
              <a:rPr lang="de-AT" dirty="0"/>
              <a:t>Neue Hardware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1FE033-97C1-4C46-9449-61C0310E1F31}"/>
              </a:ext>
            </a:extLst>
          </p:cNvPr>
          <p:cNvSpPr txBox="1"/>
          <p:nvPr/>
        </p:nvSpPr>
        <p:spPr bwMode="auto">
          <a:xfrm>
            <a:off x="2597973" y="5433234"/>
            <a:ext cx="539763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000" dirty="0"/>
              <a:t>Quelle: </a:t>
            </a:r>
            <a:r>
              <a:rPr lang="de-AT" sz="1000" dirty="0">
                <a:hlinkClick r:id="rId2"/>
              </a:rPr>
              <a:t>https://www.handsontec.com/dataspecs/module/Rotary%20Encoder.pdf</a:t>
            </a:r>
            <a:r>
              <a:rPr lang="de-AT" sz="1000" dirty="0"/>
              <a:t>(19.10.2019)</a:t>
            </a:r>
          </a:p>
        </p:txBody>
      </p:sp>
      <p:pic>
        <p:nvPicPr>
          <p:cNvPr id="8" name="Grafik 7" descr="Ein Bild, das Elektronik, Tisch, sitzend, schwarz enthält.&#10;&#10;Automatisch generierte Beschreibung">
            <a:extLst>
              <a:ext uri="{FF2B5EF4-FFF2-40B4-BE49-F238E27FC236}">
                <a16:creationId xmlns:a16="http://schemas.microsoft.com/office/drawing/2014/main" id="{0CEA6098-42B7-4952-9FE7-4A5E42178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20" y="3350943"/>
            <a:ext cx="2008189" cy="196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7166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  <a:effectLst/>
      </a:spPr>
      <a:bodyPr>
        <a:spAutoFit/>
      </a:bodyPr>
      <a:lstStyle>
        <a:defPPr>
          <a:defRPr sz="1600" dirty="0"/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1833</Words>
  <Application>Microsoft Office PowerPoint</Application>
  <PresentationFormat>Breitbild</PresentationFormat>
  <Paragraphs>454</Paragraphs>
  <Slides>38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TW Cen MT</vt:lpstr>
      <vt:lpstr>TW Cen MT</vt:lpstr>
      <vt:lpstr>Verdana</vt:lpstr>
      <vt:lpstr>Standarddesign</vt:lpstr>
      <vt:lpstr>IOT Schulung Arduino 2. Teil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ESP32 Webserver</vt:lpstr>
      <vt:lpstr>Anschluss DHT11</vt:lpstr>
      <vt:lpstr>Anschluss Ventilator</vt:lpstr>
      <vt:lpstr>Datenübertragung</vt:lpstr>
      <vt:lpstr>HTTP Request</vt:lpstr>
      <vt:lpstr>Konfigurieren der Arbeitsumgebung</vt:lpstr>
      <vt:lpstr>Neue Bibliotheken für Arduino MKR 1010</vt:lpstr>
      <vt:lpstr>Neue Bibliotheken für Arduino MKR 1010</vt:lpstr>
      <vt:lpstr>PowerPoint-Präsentation</vt:lpstr>
      <vt:lpstr>Einstellungen</vt:lpstr>
      <vt:lpstr>Importieren des Files</vt:lpstr>
      <vt:lpstr>Service des Custom Creation Thing ausführen</vt:lpstr>
      <vt:lpstr>Neuen User „ohne Admin Rechte“ erstellen</vt:lpstr>
      <vt:lpstr>Neuen User „ohne Admin Rechte“ zur Gruppe LimitedAdmins hinzufügen</vt:lpstr>
      <vt:lpstr>Sicherheitsschlüssel für den neuen User „ohne Admin Rechte“ erstellen</vt:lpstr>
      <vt:lpstr>Dem User die erforderlichen Befugnisse für den Zugriff auf ein Thing erteilen</vt:lpstr>
      <vt:lpstr>Einstellungen in der Thingworx_MKRWifi1010_Variable.h Library</vt:lpstr>
      <vt:lpstr>PowerPoint-Präsentation</vt:lpstr>
      <vt:lpstr>PowerPoint-Präsentation</vt:lpstr>
      <vt:lpstr>Praktische Methode</vt:lpstr>
      <vt:lpstr>Wirkungsweise HC SR04</vt:lpstr>
      <vt:lpstr>Verschaltung</vt:lpstr>
      <vt:lpstr>PowerPoint-Präsentation</vt:lpstr>
      <vt:lpstr>PowerPoint-Präsentation</vt:lpstr>
      <vt:lpstr>PowerPoint-Präsentation</vt:lpstr>
      <vt:lpstr>Ausgabe des seriellen Monitors</vt:lpstr>
      <vt:lpstr>Ausgabe des seriellen Monitors</vt:lpstr>
      <vt:lpstr>Beispiele Fehler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programmieren</dc:title>
  <dc:creator>feadl</dc:creator>
  <cp:lastModifiedBy>feadl</cp:lastModifiedBy>
  <cp:revision>83</cp:revision>
  <dcterms:created xsi:type="dcterms:W3CDTF">2019-08-30T13:50:39Z</dcterms:created>
  <dcterms:modified xsi:type="dcterms:W3CDTF">2019-10-21T17:49:54Z</dcterms:modified>
</cp:coreProperties>
</file>